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6" r:id="rId8"/>
    <p:sldId id="267" r:id="rId9"/>
    <p:sldId id="268" r:id="rId10"/>
    <p:sldId id="270" r:id="rId11"/>
    <p:sldId id="271" r:id="rId12"/>
    <p:sldId id="272"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5" d="100"/>
          <a:sy n="15" d="100"/>
        </p:scale>
        <p:origin x="-2106" y="-11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813335" y="802299"/>
            <a:ext cx="6477805" cy="2541431"/>
          </a:xfrm>
        </p:spPr>
        <p:txBody>
          <a:bodyPr bIns="0" anchor="b">
            <a:normAutofit/>
          </a:bodyPr>
          <a:lstStyle>
            <a:lvl1pPr algn="l">
              <a:defRPr sz="6600"/>
            </a:lvl1pPr>
          </a:lstStyle>
          <a:p>
            <a:r>
              <a:rPr lang="fr-FR" smtClean="0"/>
              <a:t>Cliquez pour modifier le style du titre</a:t>
            </a:r>
            <a:endParaRPr lang="en-US" dirty="0"/>
          </a:p>
        </p:txBody>
      </p:sp>
      <p:sp>
        <p:nvSpPr>
          <p:cNvPr id="3" name="Subtitle 2"/>
          <p:cNvSpPr>
            <a:spLocks noGrp="1"/>
          </p:cNvSpPr>
          <p:nvPr>
            <p:ph type="subTitle" idx="1"/>
          </p:nvPr>
        </p:nvSpPr>
        <p:spPr>
          <a:xfrm>
            <a:off x="1813335" y="3531205"/>
            <a:ext cx="6477804"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7A3E4AF8-F7D0-41AD-A479-ECF6E5ACF9BE}" type="datetimeFigureOut">
              <a:rPr lang="fr-FR" smtClean="0"/>
              <a:pPr/>
              <a:t>16/03/2018</a:t>
            </a:fld>
            <a:endParaRPr lang="fr-FR"/>
          </a:p>
        </p:txBody>
      </p:sp>
      <p:sp>
        <p:nvSpPr>
          <p:cNvPr id="5" name="Footer Placeholder 4"/>
          <p:cNvSpPr>
            <a:spLocks noGrp="1"/>
          </p:cNvSpPr>
          <p:nvPr>
            <p:ph type="ftr" sz="quarter" idx="11"/>
          </p:nvPr>
        </p:nvSpPr>
        <p:spPr>
          <a:xfrm>
            <a:off x="1812376" y="329308"/>
            <a:ext cx="3730436" cy="309201"/>
          </a:xfrm>
        </p:spPr>
        <p:txBody>
          <a:bodyPr/>
          <a:lstStyle/>
          <a:p>
            <a:endParaRPr lang="fr-FR"/>
          </a:p>
        </p:txBody>
      </p:sp>
      <p:sp>
        <p:nvSpPr>
          <p:cNvPr id="6" name="Slide Number Placeholder 5"/>
          <p:cNvSpPr>
            <a:spLocks noGrp="1"/>
          </p:cNvSpPr>
          <p:nvPr>
            <p:ph type="sldNum" sz="quarter" idx="12"/>
          </p:nvPr>
        </p:nvSpPr>
        <p:spPr>
          <a:xfrm>
            <a:off x="1078249" y="798973"/>
            <a:ext cx="608264" cy="503578"/>
          </a:xfrm>
        </p:spPr>
        <p:txBody>
          <a:bodyPr/>
          <a:lstStyle/>
          <a:p>
            <a:fld id="{5B98372F-9E00-4A1D-A958-AA90128B0498}" type="slidenum">
              <a:rPr lang="fr-FR" smtClean="0"/>
              <a:pPr/>
              <a:t>‹N°›</a:t>
            </a:fld>
            <a:endParaRPr lang="fr-FR"/>
          </a:p>
        </p:txBody>
      </p:sp>
      <p:cxnSp>
        <p:nvCxnSpPr>
          <p:cNvPr id="15" name="Straight Connector 14"/>
          <p:cNvCxnSpPr/>
          <p:nvPr/>
        </p:nvCxnSpPr>
        <p:spPr>
          <a:xfrm>
            <a:off x="1813335" y="3528542"/>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A3E4AF8-F7D0-41AD-A479-ECF6E5ACF9BE}" type="datetimeFigureOut">
              <a:rPr lang="fr-FR" smtClean="0"/>
              <a:pPr/>
              <a:t>16/03/2018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B98372F-9E00-4A1D-A958-AA90128B0498}" type="slidenum">
              <a:rPr lang="fr-FR" smtClean="0"/>
              <a:pPr/>
              <a:t>‹N°›</a:t>
            </a:fld>
            <a:endParaRPr lang="fr-FR"/>
          </a:p>
        </p:txBody>
      </p:sp>
      <p:cxnSp>
        <p:nvCxnSpPr>
          <p:cNvPr id="26" name="Straight Connector 25"/>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798974"/>
            <a:ext cx="1211807" cy="4659889"/>
          </a:xfrm>
        </p:spPr>
        <p:txBody>
          <a:bodyPr vert="eaVert"/>
          <a:lstStyle>
            <a:lvl1pPr algn="l">
              <a:defRPr/>
            </a:lvl1pPr>
          </a:lstStyle>
          <a:p>
            <a:r>
              <a:rPr lang="fr-FR" smtClean="0"/>
              <a:t>Cliquez pour modifier le style du titre</a:t>
            </a:r>
            <a:endParaRPr lang="en-US" dirty="0"/>
          </a:p>
        </p:txBody>
      </p:sp>
      <p:sp>
        <p:nvSpPr>
          <p:cNvPr id="3" name="Vertical Text Placeholder 2"/>
          <p:cNvSpPr>
            <a:spLocks noGrp="1"/>
          </p:cNvSpPr>
          <p:nvPr>
            <p:ph type="body" orient="vert" idx="1"/>
          </p:nvPr>
        </p:nvSpPr>
        <p:spPr>
          <a:xfrm>
            <a:off x="1083504" y="798974"/>
            <a:ext cx="5871623" cy="4659889"/>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A3E4AF8-F7D0-41AD-A479-ECF6E5ACF9BE}" type="datetimeFigureOut">
              <a:rPr lang="fr-FR" smtClean="0"/>
              <a:pPr/>
              <a:t>16/03/2018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B98372F-9E00-4A1D-A958-AA90128B0498}" type="slidenum">
              <a:rPr lang="fr-FR" smtClean="0"/>
              <a:pPr/>
              <a:t>‹N°›</a:t>
            </a:fld>
            <a:endParaRPr lang="fr-FR"/>
          </a:p>
        </p:txBody>
      </p:sp>
      <p:cxnSp>
        <p:nvCxnSpPr>
          <p:cNvPr id="15" name="Straight Connector 14"/>
          <p:cNvCxnSpPr/>
          <p:nvPr/>
        </p:nvCxnSpPr>
        <p:spPr>
          <a:xfrm>
            <a:off x="7079333"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US" dirty="0"/>
          </a:p>
        </p:txBody>
      </p:sp>
      <p:sp>
        <p:nvSpPr>
          <p:cNvPr id="3" name="Content Placeholder 2"/>
          <p:cNvSpPr>
            <a:spLocks noGrp="1"/>
          </p:cNvSpPr>
          <p:nvPr>
            <p:ph idx="1"/>
          </p:nvPr>
        </p:nvSpPr>
        <p:spPr/>
        <p:txBody>
          <a:bodyPr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A3E4AF8-F7D0-41AD-A479-ECF6E5ACF9BE}" type="datetimeFigureOut">
              <a:rPr lang="fr-FR" smtClean="0"/>
              <a:pPr/>
              <a:t>16/03/2018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B98372F-9E00-4A1D-A958-AA90128B0498}" type="slidenum">
              <a:rPr lang="fr-FR" smtClean="0"/>
              <a:pPr/>
              <a:t>‹N°›</a:t>
            </a:fld>
            <a:endParaRPr lang="fr-FR"/>
          </a:p>
        </p:txBody>
      </p:sp>
      <p:cxnSp>
        <p:nvCxnSpPr>
          <p:cNvPr id="33" name="Straight Connector 32"/>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090679" y="1756130"/>
            <a:ext cx="6482366" cy="1887950"/>
          </a:xfrm>
        </p:spPr>
        <p:txBody>
          <a:bodyPr anchor="b">
            <a:normAutofit/>
          </a:bodyPr>
          <a:lstStyle>
            <a:lvl1pPr algn="l">
              <a:defRPr sz="3600"/>
            </a:lvl1pPr>
          </a:lstStyle>
          <a:p>
            <a:r>
              <a:rPr lang="fr-FR" smtClean="0"/>
              <a:t>Cliquez pour modifier le style du titre</a:t>
            </a:r>
            <a:endParaRPr lang="en-US" dirty="0"/>
          </a:p>
        </p:txBody>
      </p:sp>
      <p:sp>
        <p:nvSpPr>
          <p:cNvPr id="3" name="Text Placeholder 2"/>
          <p:cNvSpPr>
            <a:spLocks noGrp="1"/>
          </p:cNvSpPr>
          <p:nvPr>
            <p:ph type="body" idx="1"/>
          </p:nvPr>
        </p:nvSpPr>
        <p:spPr>
          <a:xfrm>
            <a:off x="1090679" y="3806196"/>
            <a:ext cx="6472835"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7A3E4AF8-F7D0-41AD-A479-ECF6E5ACF9BE}" type="datetimeFigureOut">
              <a:rPr lang="fr-FR" smtClean="0"/>
              <a:pPr/>
              <a:t>16/03/2018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B98372F-9E00-4A1D-A958-AA90128B0498}" type="slidenum">
              <a:rPr lang="fr-FR" smtClean="0"/>
              <a:pPr/>
              <a:t>‹N°›</a:t>
            </a:fld>
            <a:endParaRPr lang="fr-FR"/>
          </a:p>
        </p:txBody>
      </p:sp>
      <p:cxnSp>
        <p:nvCxnSpPr>
          <p:cNvPr id="15" name="Straight Connector 14"/>
          <p:cNvCxnSpPr/>
          <p:nvPr/>
        </p:nvCxnSpPr>
        <p:spPr>
          <a:xfrm>
            <a:off x="1090679" y="3804985"/>
            <a:ext cx="6472835"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86913" y="804890"/>
            <a:ext cx="7204226" cy="1059305"/>
          </a:xfrm>
        </p:spPr>
        <p:txBody>
          <a:bodyPr/>
          <a:lstStyle/>
          <a:p>
            <a:r>
              <a:rPr lang="fr-FR" smtClean="0"/>
              <a:t>Cliquez pour modifier le style du titre</a:t>
            </a:r>
            <a:endParaRPr lang="en-US" dirty="0"/>
          </a:p>
        </p:txBody>
      </p:sp>
      <p:sp>
        <p:nvSpPr>
          <p:cNvPr id="3" name="Content Placeholder 2"/>
          <p:cNvSpPr>
            <a:spLocks noGrp="1"/>
          </p:cNvSpPr>
          <p:nvPr>
            <p:ph sz="half" idx="1"/>
          </p:nvPr>
        </p:nvSpPr>
        <p:spPr>
          <a:xfrm>
            <a:off x="1085498" y="2010879"/>
            <a:ext cx="3483864" cy="344859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810328" y="2017343"/>
            <a:ext cx="3483864" cy="344152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A3E4AF8-F7D0-41AD-A479-ECF6E5ACF9BE}" type="datetimeFigureOut">
              <a:rPr lang="fr-FR" smtClean="0"/>
              <a:pPr/>
              <a:t>16/03/2018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B98372F-9E00-4A1D-A958-AA90128B0498}" type="slidenum">
              <a:rPr lang="fr-FR" smtClean="0"/>
              <a:pPr/>
              <a:t>‹N°›</a:t>
            </a:fld>
            <a:endParaRPr lang="fr-FR"/>
          </a:p>
        </p:txBody>
      </p:sp>
      <p:cxnSp>
        <p:nvCxnSpPr>
          <p:cNvPr id="35" name="Straight Connector 34"/>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085394" y="804164"/>
            <a:ext cx="7205746" cy="1056319"/>
          </a:xfrm>
        </p:spPr>
        <p:txBody>
          <a:bodyPr/>
          <a:lstStyle/>
          <a:p>
            <a:r>
              <a:rPr lang="fr-FR" smtClean="0"/>
              <a:t>Cliquez pour modifier le style du titre</a:t>
            </a:r>
            <a:endParaRPr lang="en-US" dirty="0"/>
          </a:p>
        </p:txBody>
      </p:sp>
      <p:sp>
        <p:nvSpPr>
          <p:cNvPr id="3" name="Text Placeholder 2"/>
          <p:cNvSpPr>
            <a:spLocks noGrp="1"/>
          </p:cNvSpPr>
          <p:nvPr>
            <p:ph type="body" idx="1"/>
          </p:nvPr>
        </p:nvSpPr>
        <p:spPr>
          <a:xfrm>
            <a:off x="1085393" y="2019550"/>
            <a:ext cx="348386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1085393" y="2824270"/>
            <a:ext cx="3483864" cy="264445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809272" y="2023004"/>
            <a:ext cx="348386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809272" y="2821491"/>
            <a:ext cx="3483864" cy="2637371"/>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A3E4AF8-F7D0-41AD-A479-ECF6E5ACF9BE}" type="datetimeFigureOut">
              <a:rPr lang="fr-FR" smtClean="0"/>
              <a:pPr/>
              <a:t>16/03/2018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B98372F-9E00-4A1D-A958-AA90128B0498}" type="slidenum">
              <a:rPr lang="fr-FR" smtClean="0"/>
              <a:pPr/>
              <a:t>‹N°›</a:t>
            </a:fld>
            <a:endParaRPr lang="fr-FR"/>
          </a:p>
        </p:txBody>
      </p:sp>
      <p:cxnSp>
        <p:nvCxnSpPr>
          <p:cNvPr id="29" name="Straight Connector 28"/>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US" dirty="0"/>
          </a:p>
        </p:txBody>
      </p:sp>
      <p:sp>
        <p:nvSpPr>
          <p:cNvPr id="3" name="Date Placeholder 2"/>
          <p:cNvSpPr>
            <a:spLocks noGrp="1"/>
          </p:cNvSpPr>
          <p:nvPr>
            <p:ph type="dt" sz="half" idx="10"/>
          </p:nvPr>
        </p:nvSpPr>
        <p:spPr/>
        <p:txBody>
          <a:bodyPr/>
          <a:lstStyle/>
          <a:p>
            <a:fld id="{7A3E4AF8-F7D0-41AD-A479-ECF6E5ACF9BE}" type="datetimeFigureOut">
              <a:rPr lang="fr-FR" smtClean="0"/>
              <a:pPr/>
              <a:t>16/03/2018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B98372F-9E00-4A1D-A958-AA90128B0498}" type="slidenum">
              <a:rPr lang="fr-FR" smtClean="0"/>
              <a:pPr/>
              <a:t>‹N°›</a:t>
            </a:fld>
            <a:endParaRPr lang="fr-FR"/>
          </a:p>
        </p:txBody>
      </p:sp>
      <p:cxnSp>
        <p:nvCxnSpPr>
          <p:cNvPr id="25" name="Straight Connector 24"/>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E4AF8-F7D0-41AD-A479-ECF6E5ACF9BE}" type="datetimeFigureOut">
              <a:rPr lang="fr-FR" smtClean="0"/>
              <a:pPr/>
              <a:t>16/03/2018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B98372F-9E00-4A1D-A958-AA90128B0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083504" y="798973"/>
            <a:ext cx="2454824" cy="2247117"/>
          </a:xfrm>
        </p:spPr>
        <p:txBody>
          <a:bodyPr anchor="b">
            <a:normAutofit/>
          </a:bodyPr>
          <a:lstStyle>
            <a:lvl1pPr algn="l">
              <a:defRPr sz="2400"/>
            </a:lvl1pPr>
          </a:lstStyle>
          <a:p>
            <a:r>
              <a:rPr lang="fr-FR" smtClean="0"/>
              <a:t>Cliquez pour modifier le style du titre</a:t>
            </a:r>
            <a:endParaRPr lang="en-US" dirty="0"/>
          </a:p>
        </p:txBody>
      </p:sp>
      <p:sp>
        <p:nvSpPr>
          <p:cNvPr id="3" name="Content Placeholder 2"/>
          <p:cNvSpPr>
            <a:spLocks noGrp="1"/>
          </p:cNvSpPr>
          <p:nvPr>
            <p:ph idx="1"/>
          </p:nvPr>
        </p:nvSpPr>
        <p:spPr>
          <a:xfrm>
            <a:off x="3782785" y="798974"/>
            <a:ext cx="4509353" cy="4658826"/>
          </a:xfrm>
        </p:spPr>
        <p:txBody>
          <a:bodyPr anchor="ct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83504" y="3205492"/>
            <a:ext cx="2456260"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7A3E4AF8-F7D0-41AD-A479-ECF6E5ACF9BE}" type="datetimeFigureOut">
              <a:rPr lang="fr-FR" smtClean="0"/>
              <a:pPr/>
              <a:t>16/03/2018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B98372F-9E00-4A1D-A958-AA90128B0498}" type="slidenum">
              <a:rPr lang="fr-FR" smtClean="0"/>
              <a:pPr/>
              <a:t>‹N°›</a:t>
            </a:fld>
            <a:endParaRPr lang="fr-FR"/>
          </a:p>
        </p:txBody>
      </p:sp>
      <p:cxnSp>
        <p:nvCxnSpPr>
          <p:cNvPr id="17" name="Straight Connector 16"/>
          <p:cNvCxnSpPr/>
          <p:nvPr/>
        </p:nvCxnSpPr>
        <p:spPr>
          <a:xfrm>
            <a:off x="1086210" y="3205491"/>
            <a:ext cx="2452118"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5608041" y="482171"/>
            <a:ext cx="3055900"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1129513"/>
            <a:ext cx="4149246" cy="1830584"/>
          </a:xfrm>
        </p:spPr>
        <p:txBody>
          <a:bodyPr anchor="b">
            <a:normAutofit/>
          </a:bodyPr>
          <a:lstStyle>
            <a:lvl1pPr>
              <a:defRPr sz="3200"/>
            </a:lvl1pPr>
          </a:lstStyle>
          <a:p>
            <a:r>
              <a:rPr lang="fr-FR" smtClean="0"/>
              <a:t>Cliquez pour modifier le style du titre</a:t>
            </a:r>
            <a:endParaRPr lang="en-US" dirty="0"/>
          </a:p>
        </p:txBody>
      </p:sp>
      <p:sp>
        <p:nvSpPr>
          <p:cNvPr id="3" name="Picture Placeholder 2"/>
          <p:cNvSpPr>
            <a:spLocks noGrp="1" noChangeAspect="1"/>
          </p:cNvSpPr>
          <p:nvPr>
            <p:ph type="pic" idx="1"/>
          </p:nvPr>
        </p:nvSpPr>
        <p:spPr>
          <a:xfrm>
            <a:off x="6093292" y="1122543"/>
            <a:ext cx="2093378"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087747" y="3145992"/>
            <a:ext cx="4143303"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a:xfrm>
            <a:off x="1085537" y="5469857"/>
            <a:ext cx="4145513" cy="320123"/>
          </a:xfrm>
        </p:spPr>
        <p:txBody>
          <a:bodyPr/>
          <a:lstStyle>
            <a:lvl1pPr algn="l">
              <a:defRPr/>
            </a:lvl1pPr>
          </a:lstStyle>
          <a:p>
            <a:fld id="{7A3E4AF8-F7D0-41AD-A479-ECF6E5ACF9BE}" type="datetimeFigureOut">
              <a:rPr lang="fr-FR" smtClean="0"/>
              <a:pPr/>
              <a:t>16/03/2018</a:t>
            </a:fld>
            <a:endParaRPr lang="fr-FR"/>
          </a:p>
        </p:txBody>
      </p:sp>
      <p:sp>
        <p:nvSpPr>
          <p:cNvPr id="6" name="Footer Placeholder 5"/>
          <p:cNvSpPr>
            <a:spLocks noGrp="1"/>
          </p:cNvSpPr>
          <p:nvPr>
            <p:ph type="ftr" sz="quarter" idx="11"/>
          </p:nvPr>
        </p:nvSpPr>
        <p:spPr>
          <a:xfrm>
            <a:off x="1085537" y="318641"/>
            <a:ext cx="4155753" cy="320931"/>
          </a:xfrm>
        </p:spPr>
        <p:txBody>
          <a:bodyPr/>
          <a:lstStyle/>
          <a:p>
            <a:endParaRPr lang="fr-FR"/>
          </a:p>
        </p:txBody>
      </p:sp>
      <p:sp>
        <p:nvSpPr>
          <p:cNvPr id="7" name="Slide Number Placeholder 6"/>
          <p:cNvSpPr>
            <a:spLocks noGrp="1"/>
          </p:cNvSpPr>
          <p:nvPr>
            <p:ph type="sldNum" sz="quarter" idx="12"/>
          </p:nvPr>
        </p:nvSpPr>
        <p:spPr/>
        <p:txBody>
          <a:bodyPr/>
          <a:lstStyle/>
          <a:p>
            <a:fld id="{5B98372F-9E00-4A1D-A958-AA90128B0498}" type="slidenum">
              <a:rPr lang="fr-FR" smtClean="0"/>
              <a:pPr/>
              <a:t>‹N°›</a:t>
            </a:fld>
            <a:endParaRPr lang="fr-FR"/>
          </a:p>
        </p:txBody>
      </p:sp>
      <p:cxnSp>
        <p:nvCxnSpPr>
          <p:cNvPr id="31" name="Straight Connector 30"/>
          <p:cNvCxnSpPr/>
          <p:nvPr/>
        </p:nvCxnSpPr>
        <p:spPr>
          <a:xfrm>
            <a:off x="1085537" y="3143605"/>
            <a:ext cx="4145513"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7"/>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 xmlns:a14="http://schemas.microsoft.com/office/drawing/2010/main" val="0"/>
              </a:ext>
            </a:extLst>
          </a:blip>
          <a:srcRect t="1538" b="-1538"/>
          <a:stretch/>
        </p:blipFill>
        <p:spPr bwMode="black">
          <a:xfrm>
            <a:off x="0" y="6126480"/>
            <a:ext cx="9144000" cy="742950"/>
          </a:xfrm>
          <a:prstGeom prst="rect">
            <a:avLst/>
          </a:prstGeom>
        </p:spPr>
      </p:pic>
      <p:sp>
        <p:nvSpPr>
          <p:cNvPr id="2" name="Title Placeholder 1"/>
          <p:cNvSpPr>
            <a:spLocks noGrp="1"/>
          </p:cNvSpPr>
          <p:nvPr>
            <p:ph type="title"/>
          </p:nvPr>
        </p:nvSpPr>
        <p:spPr>
          <a:xfrm>
            <a:off x="1088685" y="804520"/>
            <a:ext cx="7202456" cy="1049235"/>
          </a:xfrm>
          <a:prstGeom prst="rect">
            <a:avLst/>
          </a:prstGeom>
        </p:spPr>
        <p:txBody>
          <a:bodyPr vert="horz" lIns="91440" tIns="45720" rIns="91440" bIns="45720" rtlCol="0" anchor="t">
            <a:normAutofit/>
          </a:bodyPr>
          <a:lstStyle/>
          <a:p>
            <a:r>
              <a:rPr lang="fr-FR" smtClean="0"/>
              <a:t>Cliquez pour modifier le style du titre</a:t>
            </a:r>
            <a:endParaRPr lang="en-US" dirty="0"/>
          </a:p>
        </p:txBody>
      </p:sp>
      <p:sp>
        <p:nvSpPr>
          <p:cNvPr id="3" name="Text Placeholder 2"/>
          <p:cNvSpPr>
            <a:spLocks noGrp="1"/>
          </p:cNvSpPr>
          <p:nvPr>
            <p:ph type="body" idx="1"/>
          </p:nvPr>
        </p:nvSpPr>
        <p:spPr>
          <a:xfrm>
            <a:off x="1088685" y="2015733"/>
            <a:ext cx="7202456"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604" y="330370"/>
            <a:ext cx="262553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A3E4AF8-F7D0-41AD-A479-ECF6E5ACF9BE}" type="datetimeFigureOut">
              <a:rPr lang="fr-FR" smtClean="0"/>
              <a:pPr/>
              <a:t>16/03/2018</a:t>
            </a:fld>
            <a:endParaRPr lang="fr-FR"/>
          </a:p>
        </p:txBody>
      </p:sp>
      <p:sp>
        <p:nvSpPr>
          <p:cNvPr id="5" name="Footer Placeholder 4"/>
          <p:cNvSpPr>
            <a:spLocks noGrp="1"/>
          </p:cNvSpPr>
          <p:nvPr>
            <p:ph type="ftr" sz="quarter" idx="3"/>
          </p:nvPr>
        </p:nvSpPr>
        <p:spPr>
          <a:xfrm>
            <a:off x="1088684" y="329308"/>
            <a:ext cx="4454127"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360046" y="798973"/>
            <a:ext cx="608264" cy="503578"/>
          </a:xfrm>
          <a:prstGeom prst="rect">
            <a:avLst/>
          </a:prstGeom>
        </p:spPr>
        <p:txBody>
          <a:bodyPr vert="horz" lIns="91440" tIns="45720" rIns="91440" bIns="45720" rtlCol="0" anchor="t"/>
          <a:lstStyle>
            <a:lvl1pPr algn="r">
              <a:defRPr sz="2800">
                <a:solidFill>
                  <a:schemeClr val="accent1"/>
                </a:solidFill>
              </a:defRPr>
            </a:lvl1pPr>
          </a:lstStyle>
          <a:p>
            <a:fld id="{5B98372F-9E00-4A1D-A958-AA90128B0498}" type="slidenum">
              <a:rPr lang="fr-FR" smtClean="0"/>
              <a:pPr/>
              <a:t>‹N°›</a:t>
            </a:fld>
            <a:endParaRPr lang="fr-FR"/>
          </a:p>
        </p:txBody>
      </p:sp>
      <p:cxnSp>
        <p:nvCxnSpPr>
          <p:cNvPr id="10" name="Straight Connector 9"/>
          <p:cNvCxnSpPr/>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8%A7%D9%84%D8%A8%D8%AD%D8%B1_%D8%A7%D9%84%D8%A3%D8%A8%D9%8A%D8%B6_%D8%A7%D9%84%D9%85%D8%AA%D9%88%D8%B3%D8%B7" TargetMode="External"/><Relationship Id="rId2" Type="http://schemas.openxmlformats.org/officeDocument/2006/relationships/hyperlink" Target="https://ar.wikipedia.org/wiki/%D8%AA%D9%88%D9%86%D8%B3"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WordArt 2"/>
          <p:cNvSpPr>
            <a:spLocks noChangeArrowheads="1" noChangeShapeType="1" noTextEdit="1"/>
          </p:cNvSpPr>
          <p:nvPr/>
        </p:nvSpPr>
        <p:spPr bwMode="auto">
          <a:xfrm>
            <a:off x="2214546" y="428604"/>
            <a:ext cx="4329112" cy="1020763"/>
          </a:xfrm>
          <a:prstGeom prst="rect">
            <a:avLst/>
          </a:prstGeom>
        </p:spPr>
        <p:txBody>
          <a:bodyPr wrap="none" fromWordArt="1">
            <a:prstTxWarp prst="textPlain">
              <a:avLst>
                <a:gd name="adj" fmla="val 50000"/>
              </a:avLst>
            </a:prstTxWarp>
          </a:bodyPr>
          <a:lstStyle/>
          <a:p>
            <a:pPr algn="ctr" rtl="1"/>
            <a:r>
              <a:rPr lang="ar-TN" sz="3600" b="1" kern="10" spc="0" dirty="0" smtClean="0">
                <a:ln w="12700">
                  <a:solidFill>
                    <a:srgbClr val="3333CC"/>
                  </a:solidFill>
                  <a:round/>
                  <a:headEnd/>
                  <a:tailEnd/>
                </a:ln>
                <a:solidFill>
                  <a:srgbClr val="B2B2B2">
                    <a:alpha val="50000"/>
                  </a:srgbClr>
                </a:solidFill>
                <a:effectLst>
                  <a:outerShdw dist="45791" dir="2021404" algn="ctr" rotWithShape="0">
                    <a:srgbClr val="9999FF"/>
                  </a:outerShdw>
                </a:effectLst>
                <a:latin typeface="Andalus"/>
                <a:cs typeface="Andalus"/>
              </a:rPr>
              <a:t>المدن السياحية التونسية</a:t>
            </a:r>
            <a:endParaRPr lang="fr-FR" sz="3600" b="1" kern="10" spc="0" dirty="0">
              <a:ln w="12700">
                <a:solidFill>
                  <a:srgbClr val="3333CC"/>
                </a:solidFill>
                <a:round/>
                <a:headEnd/>
                <a:tailEnd/>
              </a:ln>
              <a:solidFill>
                <a:srgbClr val="B2B2B2">
                  <a:alpha val="50000"/>
                </a:srgbClr>
              </a:solidFill>
              <a:effectLst>
                <a:outerShdw dist="45791" dir="2021404" algn="ctr" rotWithShape="0">
                  <a:srgbClr val="9999FF"/>
                </a:outerShdw>
              </a:effectLst>
              <a:latin typeface="Andalus"/>
              <a:cs typeface="Andalus"/>
            </a:endParaRPr>
          </a:p>
        </p:txBody>
      </p:sp>
      <p:sp>
        <p:nvSpPr>
          <p:cNvPr id="7" name="ZoneTexte 6"/>
          <p:cNvSpPr txBox="1"/>
          <p:nvPr/>
        </p:nvSpPr>
        <p:spPr>
          <a:xfrm>
            <a:off x="5929322" y="2000240"/>
            <a:ext cx="2786082" cy="830997"/>
          </a:xfrm>
          <a:prstGeom prst="rect">
            <a:avLst/>
          </a:prstGeom>
          <a:noFill/>
        </p:spPr>
        <p:txBody>
          <a:bodyPr wrap="square" rtlCol="0">
            <a:spAutoFit/>
          </a:bodyPr>
          <a:lstStyle/>
          <a:p>
            <a:pPr algn="r"/>
            <a:r>
              <a:rPr lang="ar-TN" sz="4800" dirty="0" smtClean="0">
                <a:solidFill>
                  <a:schemeClr val="accent1">
                    <a:lumMod val="60000"/>
                    <a:lumOff val="40000"/>
                  </a:schemeClr>
                </a:solidFill>
                <a:latin typeface="Andalus" pitchFamily="18" charset="-78"/>
                <a:cs typeface="Andalus" pitchFamily="18" charset="-78"/>
              </a:rPr>
              <a:t>مــــــن إعــــــداد:</a:t>
            </a:r>
            <a:endParaRPr lang="fr-FR" sz="4800" dirty="0">
              <a:solidFill>
                <a:schemeClr val="accent1">
                  <a:lumMod val="60000"/>
                  <a:lumOff val="40000"/>
                </a:schemeClr>
              </a:solidFill>
              <a:latin typeface="Andalus" pitchFamily="18" charset="-78"/>
              <a:cs typeface="Andalus" pitchFamily="18" charset="-78"/>
            </a:endParaRPr>
          </a:p>
        </p:txBody>
      </p:sp>
      <p:sp>
        <p:nvSpPr>
          <p:cNvPr id="8" name="Rectangle 7"/>
          <p:cNvSpPr/>
          <p:nvPr/>
        </p:nvSpPr>
        <p:spPr>
          <a:xfrm>
            <a:off x="1571604" y="2714620"/>
            <a:ext cx="4991165" cy="923330"/>
          </a:xfrm>
          <a:prstGeom prst="rect">
            <a:avLst/>
          </a:prstGeom>
          <a:noFill/>
        </p:spPr>
        <p:txBody>
          <a:bodyPr wrap="square" lIns="91440" tIns="45720" rIns="91440" bIns="45720">
            <a:spAutoFit/>
          </a:bodyPr>
          <a:lstStyle/>
          <a:p>
            <a:pPr algn="ctr"/>
            <a:r>
              <a:rPr lang="ar-TN" sz="54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ســوار الطـرابـــلــسي</a:t>
            </a:r>
            <a:endParaRPr lang="fr-FR" sz="54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10" name="ZoneTexte 9"/>
          <p:cNvSpPr txBox="1"/>
          <p:nvPr/>
        </p:nvSpPr>
        <p:spPr>
          <a:xfrm>
            <a:off x="6715140" y="4000504"/>
            <a:ext cx="2071702" cy="830997"/>
          </a:xfrm>
          <a:prstGeom prst="rect">
            <a:avLst/>
          </a:prstGeom>
          <a:noFill/>
        </p:spPr>
        <p:txBody>
          <a:bodyPr wrap="square" rtlCol="0">
            <a:spAutoFit/>
          </a:bodyPr>
          <a:lstStyle/>
          <a:p>
            <a:pPr algn="r"/>
            <a:r>
              <a:rPr lang="ar-TN" sz="4800" dirty="0" smtClean="0">
                <a:solidFill>
                  <a:schemeClr val="accent1">
                    <a:lumMod val="60000"/>
                    <a:lumOff val="40000"/>
                  </a:schemeClr>
                </a:solidFill>
                <a:latin typeface="Andalus" pitchFamily="18" charset="-78"/>
                <a:cs typeface="Andalus" pitchFamily="18" charset="-78"/>
              </a:rPr>
              <a:t>الأستاذة:</a:t>
            </a:r>
            <a:endParaRPr lang="fr-FR" sz="4800" dirty="0">
              <a:solidFill>
                <a:schemeClr val="accent1">
                  <a:lumMod val="60000"/>
                  <a:lumOff val="40000"/>
                </a:schemeClr>
              </a:solidFill>
              <a:latin typeface="Andalus" pitchFamily="18" charset="-78"/>
              <a:cs typeface="Andalus" pitchFamily="18" charset="-78"/>
            </a:endParaRPr>
          </a:p>
        </p:txBody>
      </p:sp>
      <p:sp>
        <p:nvSpPr>
          <p:cNvPr id="11" name="Rectangle 10"/>
          <p:cNvSpPr/>
          <p:nvPr/>
        </p:nvSpPr>
        <p:spPr>
          <a:xfrm>
            <a:off x="3571868" y="4000504"/>
            <a:ext cx="3179075" cy="923330"/>
          </a:xfrm>
          <a:prstGeom prst="rect">
            <a:avLst/>
          </a:prstGeom>
          <a:noFill/>
        </p:spPr>
        <p:txBody>
          <a:bodyPr wrap="none" lIns="91440" tIns="45720" rIns="91440" bIns="45720">
            <a:spAutoFit/>
          </a:bodyPr>
          <a:lstStyle/>
          <a:p>
            <a:pPr algn="ctr"/>
            <a:r>
              <a:rPr lang="ar-TN" sz="54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فاطمة محفوظ</a:t>
            </a:r>
            <a:endParaRPr lang="fr-FR" sz="54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12" name="Rectangle 11"/>
          <p:cNvSpPr/>
          <p:nvPr/>
        </p:nvSpPr>
        <p:spPr>
          <a:xfrm>
            <a:off x="1857356" y="5072074"/>
            <a:ext cx="7000892" cy="923330"/>
          </a:xfrm>
          <a:prstGeom prst="rect">
            <a:avLst/>
          </a:prstGeom>
          <a:noFill/>
        </p:spPr>
        <p:txBody>
          <a:bodyPr wrap="square" lIns="91440" tIns="45720" rIns="91440" bIns="45720">
            <a:spAutoFit/>
          </a:bodyPr>
          <a:lstStyle/>
          <a:p>
            <a:pPr algn="ctr"/>
            <a:r>
              <a:rPr lang="ar-TN"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المدرسة الابتدائيّة بالمقرن</a:t>
            </a:r>
            <a:endParaRPr lang="fr-FR"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028" name="WordArt 4"/>
          <p:cNvSpPr>
            <a:spLocks noChangeArrowheads="1" noChangeShapeType="1" noTextEdit="1"/>
          </p:cNvSpPr>
          <p:nvPr/>
        </p:nvSpPr>
        <p:spPr bwMode="auto">
          <a:xfrm rot="5400000">
            <a:off x="-1435940" y="3007519"/>
            <a:ext cx="4572034" cy="700087"/>
          </a:xfrm>
          <a:prstGeom prst="rect">
            <a:avLst/>
          </a:prstGeom>
        </p:spPr>
        <p:txBody>
          <a:bodyPr vert="wordArtVert" wrap="none" fromWordArt="1">
            <a:prstTxWarp prst="textPlain">
              <a:avLst>
                <a:gd name="adj" fmla="val 50000"/>
              </a:avLst>
            </a:prstTxWarp>
            <a:scene3d>
              <a:camera prst="legacyPerspectiveFront">
                <a:rot lat="20639999" lon="20699999" rev="0"/>
              </a:camera>
              <a:lightRig rig="legacyNormal3" dir="l"/>
            </a:scene3d>
            <a:sp3d extrusionH="201600" prstMaterial="legacyPlastic">
              <a:extrusionClr>
                <a:srgbClr val="FF9966"/>
              </a:extrusionClr>
            </a:sp3d>
          </a:bodyPr>
          <a:lstStyle/>
          <a:p>
            <a:pPr algn="ctr" rtl="1" fontAlgn="auto"/>
            <a:r>
              <a:rPr lang="ar-TN" sz="3600" kern="10" spc="0" dirty="0" smtClean="0">
                <a:ln w="9525">
                  <a:round/>
                  <a:headEnd/>
                  <a:tailEnd/>
                </a:ln>
                <a:solidFill>
                  <a:schemeClr val="accent3">
                    <a:lumMod val="75000"/>
                  </a:schemeClr>
                </a:solidFill>
                <a:effectLst/>
                <a:latin typeface="Andalus"/>
                <a:cs typeface="Andalus"/>
              </a:rPr>
              <a:t>6ب ف2</a:t>
            </a:r>
            <a:endParaRPr lang="fr-FR" sz="3600" kern="10" spc="0" dirty="0">
              <a:ln w="9525">
                <a:round/>
                <a:headEnd/>
                <a:tailEnd/>
              </a:ln>
              <a:solidFill>
                <a:schemeClr val="accent3">
                  <a:lumMod val="75000"/>
                </a:schemeClr>
              </a:solidFill>
              <a:effectLst/>
              <a:latin typeface="Andalus"/>
              <a:cs typeface="Andalu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660" y="4000504"/>
            <a:ext cx="10072726" cy="170816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TN" sz="105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rPr>
              <a:t>مدن سياحيّة صحـراويّة</a:t>
            </a:r>
            <a:endParaRPr lang="fr-FR" sz="105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endParaRPr>
          </a:p>
        </p:txBody>
      </p:sp>
      <p:pic>
        <p:nvPicPr>
          <p:cNvPr id="5" name="Image 4" descr="C:\Users\hp\Pictures\15qpt978.jpg"/>
          <p:cNvPicPr/>
          <p:nvPr/>
        </p:nvPicPr>
        <p:blipFill>
          <a:blip r:embed="rId2"/>
          <a:srcRect/>
          <a:stretch>
            <a:fillRect/>
          </a:stretch>
        </p:blipFill>
        <p:spPr bwMode="auto">
          <a:xfrm>
            <a:off x="285720" y="571480"/>
            <a:ext cx="4101395" cy="300039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43174" y="428604"/>
            <a:ext cx="3294493" cy="923330"/>
          </a:xfrm>
          <a:prstGeom prst="rect">
            <a:avLst/>
          </a:prstGeom>
          <a:noFill/>
        </p:spPr>
        <p:txBody>
          <a:bodyPr wrap="none" lIns="91440" tIns="45720" rIns="91440" bIns="45720">
            <a:spAutoFit/>
          </a:bodyPr>
          <a:lstStyle/>
          <a:p>
            <a:pPr algn="ctr"/>
            <a:r>
              <a:rPr lang="ar-TN" sz="5400" b="1" u="sng"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تـــــــــــــوزر</a:t>
            </a:r>
            <a:endParaRPr lang="fr-FR" sz="5400" b="1" u="sng"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5" name="ZoneTexte 4"/>
          <p:cNvSpPr txBox="1"/>
          <p:nvPr/>
        </p:nvSpPr>
        <p:spPr>
          <a:xfrm>
            <a:off x="357158" y="2285992"/>
            <a:ext cx="4357718" cy="3477875"/>
          </a:xfrm>
          <a:prstGeom prst="rect">
            <a:avLst/>
          </a:prstGeom>
          <a:noFill/>
        </p:spPr>
        <p:txBody>
          <a:bodyPr wrap="square" rtlCol="0">
            <a:spAutoFit/>
          </a:bodyPr>
          <a:lstStyle/>
          <a:p>
            <a:pPr algn="r"/>
            <a:r>
              <a:rPr lang="ar-SA" sz="2200" dirty="0">
                <a:latin typeface="Andalus" pitchFamily="18" charset="-78"/>
                <a:cs typeface="Andalus" pitchFamily="18" charset="-78"/>
              </a:rPr>
              <a:t>تونس من الدّول العريقة التي تزخر بمعالم الحضارات القديمة التي سكنتها؛ حيث ساعد موقعها الجغرافيّ المشرف على سواحل البحر الأبيض المتوسّط على استقرار الحضارات فيها، وتتميّز بمدنها الجميلة ومنها مدينة توزر، وهي عبارة عن مدينة وواحة صحراويّة، وتقع تحديداً في الجنوب الغربيّ لتونس بالقرب من الحدود الجزائريّة، على بعد </a:t>
            </a:r>
            <a:r>
              <a:rPr lang="ar-SA" sz="2200" dirty="0">
                <a:solidFill>
                  <a:schemeClr val="accent3">
                    <a:lumMod val="75000"/>
                  </a:schemeClr>
                </a:solidFill>
                <a:latin typeface="Andalus" pitchFamily="18" charset="-78"/>
                <a:cs typeface="Andalus" pitchFamily="18" charset="-78"/>
              </a:rPr>
              <a:t>430كم</a:t>
            </a:r>
            <a:r>
              <a:rPr lang="ar-SA" sz="2200" dirty="0">
                <a:latin typeface="Andalus" pitchFamily="18" charset="-78"/>
                <a:cs typeface="Andalus" pitchFamily="18" charset="-78"/>
              </a:rPr>
              <a:t> من العاصمة تونس، وتحدّها من الشمال مدينة الحامة، ومن الغرب نفطة، ومن الشرق الدقاش، ومن الجنوب شط الجريد.</a:t>
            </a:r>
            <a:endParaRPr lang="fr-FR" sz="2200" dirty="0">
              <a:latin typeface="Andalus" pitchFamily="18" charset="-78"/>
              <a:cs typeface="Andalus" pitchFamily="18" charset="-78"/>
            </a:endParaRPr>
          </a:p>
        </p:txBody>
      </p:sp>
      <p:pic>
        <p:nvPicPr>
          <p:cNvPr id="6" name="Image 5" descr="RÃ©sultat de recherche d'images pour &quot;â«ØªÙØ²Ø± Ø§ÙØ³ÙØ§Ø­ÙØ© Ø§ÙØªÙÙØ³ÙØ©â¬â&quot;"/>
          <p:cNvPicPr/>
          <p:nvPr/>
        </p:nvPicPr>
        <p:blipFill>
          <a:blip r:embed="rId2"/>
          <a:srcRect/>
          <a:stretch>
            <a:fillRect/>
          </a:stretch>
        </p:blipFill>
        <p:spPr bwMode="auto">
          <a:xfrm>
            <a:off x="4929190" y="2428868"/>
            <a:ext cx="3837521" cy="314327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43174" y="428604"/>
            <a:ext cx="3469219" cy="923330"/>
          </a:xfrm>
          <a:prstGeom prst="rect">
            <a:avLst/>
          </a:prstGeom>
          <a:noFill/>
        </p:spPr>
        <p:txBody>
          <a:bodyPr wrap="none" lIns="91440" tIns="45720" rIns="91440" bIns="45720">
            <a:spAutoFit/>
          </a:bodyPr>
          <a:lstStyle/>
          <a:p>
            <a:pPr algn="ctr"/>
            <a:r>
              <a:rPr lang="ar-TN" sz="5400" b="1" u="sng"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تـــــــــمغــــزة</a:t>
            </a:r>
            <a:endParaRPr lang="fr-FR" sz="5400" b="1" u="sng"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5" name="ZoneTexte 4"/>
          <p:cNvSpPr txBox="1"/>
          <p:nvPr/>
        </p:nvSpPr>
        <p:spPr>
          <a:xfrm>
            <a:off x="4857752" y="2214554"/>
            <a:ext cx="4000528" cy="3539430"/>
          </a:xfrm>
          <a:prstGeom prst="rect">
            <a:avLst/>
          </a:prstGeom>
          <a:noFill/>
        </p:spPr>
        <p:txBody>
          <a:bodyPr wrap="square" rtlCol="0">
            <a:spAutoFit/>
          </a:bodyPr>
          <a:lstStyle/>
          <a:p>
            <a:pPr algn="r"/>
            <a:r>
              <a:rPr lang="ar-TN" sz="3200" dirty="0">
                <a:latin typeface="Andalus" pitchFamily="18" charset="-78"/>
                <a:cs typeface="Andalus" pitchFamily="18" charset="-78"/>
              </a:rPr>
              <a:t>منط</a:t>
            </a:r>
            <a:r>
              <a:rPr lang="ar-SA" sz="3200" dirty="0">
                <a:latin typeface="Andalus" pitchFamily="18" charset="-78"/>
                <a:cs typeface="Andalus" pitchFamily="18" charset="-78"/>
              </a:rPr>
              <a:t>قة خلابة يسكن أوصالها الجمال وتستوطنها الفتنة، لكن منحة حرها وبهائها الأخاذ لم يشفع لها أمام سطوة محنة التجاهل والإهمال اللذين يعملان على نسج وشاح حولها يحول بينها وبين عيون المقدسة للجمال.</a:t>
            </a:r>
            <a:endParaRPr lang="fr-FR" sz="3200" dirty="0">
              <a:latin typeface="Andalus" pitchFamily="18" charset="-78"/>
              <a:cs typeface="Andalus" pitchFamily="18" charset="-78"/>
            </a:endParaRPr>
          </a:p>
        </p:txBody>
      </p:sp>
      <p:pic>
        <p:nvPicPr>
          <p:cNvPr id="39938" name="Picture 2" descr="Image associÃ©e"/>
          <p:cNvPicPr>
            <a:picLocks noChangeAspect="1" noChangeArrowheads="1"/>
          </p:cNvPicPr>
          <p:nvPr/>
        </p:nvPicPr>
        <p:blipFill>
          <a:blip r:embed="rId2"/>
          <a:srcRect/>
          <a:stretch>
            <a:fillRect/>
          </a:stretch>
        </p:blipFill>
        <p:spPr bwMode="auto">
          <a:xfrm>
            <a:off x="571472" y="2214554"/>
            <a:ext cx="4071965" cy="350046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786182" y="1643050"/>
            <a:ext cx="5072098" cy="4185761"/>
          </a:xfrm>
          <a:prstGeom prst="rect">
            <a:avLst/>
          </a:prstGeom>
          <a:noFill/>
        </p:spPr>
        <p:txBody>
          <a:bodyPr wrap="square" rtlCol="0">
            <a:spAutoFit/>
          </a:bodyPr>
          <a:lstStyle/>
          <a:p>
            <a:pPr algn="r"/>
            <a:r>
              <a:rPr lang="fr-FR" sz="1900" b="1" u="sng" dirty="0">
                <a:latin typeface="Andalus" pitchFamily="18" charset="-78"/>
                <a:cs typeface="Andalus" pitchFamily="18" charset="-78"/>
              </a:rPr>
              <a:t/>
            </a:r>
            <a:br>
              <a:rPr lang="fr-FR" sz="1900" b="1" u="sng" dirty="0">
                <a:latin typeface="Andalus" pitchFamily="18" charset="-78"/>
                <a:cs typeface="Andalus" pitchFamily="18" charset="-78"/>
              </a:rPr>
            </a:br>
            <a:r>
              <a:rPr lang="ar-SA" sz="1900" dirty="0">
                <a:latin typeface="Andalus" pitchFamily="18" charset="-78"/>
                <a:cs typeface="Andalus" pitchFamily="18" charset="-78"/>
              </a:rPr>
              <a:t>تتوافر في</a:t>
            </a:r>
            <a:r>
              <a:rPr lang="fr-FR" sz="1900" dirty="0">
                <a:latin typeface="Andalus" pitchFamily="18" charset="-78"/>
                <a:cs typeface="Andalus" pitchFamily="18" charset="-78"/>
              </a:rPr>
              <a:t> </a:t>
            </a:r>
            <a:r>
              <a:rPr lang="ar-SA" sz="1900" u="sng" dirty="0">
                <a:latin typeface="Andalus" pitchFamily="18" charset="-78"/>
                <a:cs typeface="Andalus" pitchFamily="18" charset="-78"/>
                <a:hlinkClick r:id="rId2" tooltip="تونس"/>
              </a:rPr>
              <a:t>تونس</a:t>
            </a:r>
            <a:r>
              <a:rPr lang="fr-FR" sz="1900" dirty="0">
                <a:latin typeface="Andalus" pitchFamily="18" charset="-78"/>
                <a:cs typeface="Andalus" pitchFamily="18" charset="-78"/>
              </a:rPr>
              <a:t> </a:t>
            </a:r>
            <a:r>
              <a:rPr lang="ar-SA" sz="1900" dirty="0">
                <a:latin typeface="Andalus" pitchFamily="18" charset="-78"/>
                <a:cs typeface="Andalus" pitchFamily="18" charset="-78"/>
              </a:rPr>
              <a:t>جميع مقومات الجذب السياحي. فهناك وعي سياحي عال على المستويين الرسمي والشعبي، ويجـد السائح في تونس بغيته مهما تنوّعت وتباينت، فإلى جانب شواطئها التي يبلغ طولها حوالي 1200 كم على مياه</a:t>
            </a:r>
            <a:r>
              <a:rPr lang="fr-FR" sz="1900" dirty="0">
                <a:latin typeface="Andalus" pitchFamily="18" charset="-78"/>
                <a:cs typeface="Andalus" pitchFamily="18" charset="-78"/>
              </a:rPr>
              <a:t> </a:t>
            </a:r>
            <a:r>
              <a:rPr lang="ar-SA" sz="1900" u="sng" dirty="0">
                <a:latin typeface="Andalus" pitchFamily="18" charset="-78"/>
                <a:cs typeface="Andalus" pitchFamily="18" charset="-78"/>
                <a:hlinkClick r:id="rId3" tooltip="البحر الأبيض المتوسط"/>
              </a:rPr>
              <a:t>البحر الأبيض المتوسط</a:t>
            </a:r>
            <a:r>
              <a:rPr lang="fr-FR" sz="1900" dirty="0">
                <a:latin typeface="Andalus" pitchFamily="18" charset="-78"/>
                <a:cs typeface="Andalus" pitchFamily="18" charset="-78"/>
              </a:rPr>
              <a:t> </a:t>
            </a:r>
            <a:r>
              <a:rPr lang="ar-SA" sz="1900" dirty="0">
                <a:latin typeface="Andalus" pitchFamily="18" charset="-78"/>
                <a:cs typeface="Andalus" pitchFamily="18" charset="-78"/>
              </a:rPr>
              <a:t>والمجهزة بمرافق وخدمات سياحية متطورة هناك المقصد السياحي الثقافي ممثلاً بكنوز من التراث والآثار والمتاحف تعكس كلها تواتر حضارات عريقة شهدتها تونس منذ فجر تتوافر في</a:t>
            </a:r>
            <a:r>
              <a:rPr lang="fr-FR" sz="1900" dirty="0">
                <a:latin typeface="Andalus" pitchFamily="18" charset="-78"/>
                <a:cs typeface="Andalus" pitchFamily="18" charset="-78"/>
              </a:rPr>
              <a:t> </a:t>
            </a:r>
            <a:r>
              <a:rPr lang="ar-SA" sz="1900" u="sng" dirty="0">
                <a:latin typeface="Andalus" pitchFamily="18" charset="-78"/>
                <a:cs typeface="Andalus" pitchFamily="18" charset="-78"/>
                <a:hlinkClick r:id="rId2" tooltip="تونس"/>
              </a:rPr>
              <a:t>تونس</a:t>
            </a:r>
            <a:r>
              <a:rPr lang="fr-FR" sz="1900" dirty="0">
                <a:latin typeface="Andalus" pitchFamily="18" charset="-78"/>
                <a:cs typeface="Andalus" pitchFamily="18" charset="-78"/>
              </a:rPr>
              <a:t> </a:t>
            </a:r>
            <a:r>
              <a:rPr lang="ar-SA" sz="1900" dirty="0">
                <a:latin typeface="Andalus" pitchFamily="18" charset="-78"/>
                <a:cs typeface="Andalus" pitchFamily="18" charset="-78"/>
              </a:rPr>
              <a:t>جميع مقومات الجذب السياحي. فهناك وعي سياحي عال على المستويين الرسمي والشعبي، ويجـد السائح في تونس بغيته مهما تنوّعت وتباينت، فإلى جانب شواطئها التي يبلغ طولها حوالي 1200 كم على مياه</a:t>
            </a:r>
            <a:r>
              <a:rPr lang="fr-FR" sz="1900" dirty="0">
                <a:latin typeface="Andalus" pitchFamily="18" charset="-78"/>
                <a:cs typeface="Andalus" pitchFamily="18" charset="-78"/>
              </a:rPr>
              <a:t> </a:t>
            </a:r>
            <a:r>
              <a:rPr lang="ar-SA" sz="1900" u="sng" dirty="0">
                <a:latin typeface="Andalus" pitchFamily="18" charset="-78"/>
                <a:cs typeface="Andalus" pitchFamily="18" charset="-78"/>
                <a:hlinkClick r:id="rId3" tooltip="البحر الأبيض المتوسط"/>
              </a:rPr>
              <a:t>البحر الأبيض المتوسط</a:t>
            </a:r>
            <a:r>
              <a:rPr lang="fr-FR" sz="1900" dirty="0">
                <a:latin typeface="Andalus" pitchFamily="18" charset="-78"/>
                <a:cs typeface="Andalus" pitchFamily="18" charset="-78"/>
              </a:rPr>
              <a:t> </a:t>
            </a:r>
            <a:r>
              <a:rPr lang="ar-SA" sz="1900" dirty="0">
                <a:latin typeface="Andalus" pitchFamily="18" charset="-78"/>
                <a:cs typeface="Andalus" pitchFamily="18" charset="-78"/>
              </a:rPr>
              <a:t>والمجهزة بمرافق وخدمات سياحية متطورة هناك المقصد السياحي الثقافي ممثلاً بكنوز من التراث والآثار والمتاحف تعكس كلها تواتر حضارات عريقة شهدتها تونس منذ فجر التاريخ</a:t>
            </a:r>
            <a:r>
              <a:rPr lang="ar-SA" sz="1900" dirty="0" smtClean="0">
                <a:latin typeface="Andalus" pitchFamily="18" charset="-78"/>
                <a:cs typeface="Andalus" pitchFamily="18" charset="-78"/>
              </a:rPr>
              <a:t>.</a:t>
            </a:r>
            <a:endParaRPr lang="fr-FR" sz="1900" dirty="0">
              <a:latin typeface="Andalus" pitchFamily="18" charset="-78"/>
              <a:cs typeface="Andalus" pitchFamily="18" charset="-78"/>
            </a:endParaRPr>
          </a:p>
        </p:txBody>
      </p:sp>
      <p:pic>
        <p:nvPicPr>
          <p:cNvPr id="6" name="Image 5" descr="Image associÃ©e"/>
          <p:cNvPicPr/>
          <p:nvPr/>
        </p:nvPicPr>
        <p:blipFill>
          <a:blip r:embed="rId4"/>
          <a:srcRect/>
          <a:stretch>
            <a:fillRect/>
          </a:stretch>
        </p:blipFill>
        <p:spPr bwMode="auto">
          <a:xfrm>
            <a:off x="285720" y="1928802"/>
            <a:ext cx="3429023" cy="3929090"/>
          </a:xfrm>
          <a:prstGeom prst="rect">
            <a:avLst/>
          </a:prstGeom>
          <a:noFill/>
          <a:ln w="9525">
            <a:noFill/>
            <a:miter lim="800000"/>
            <a:headEnd/>
            <a:tailEnd/>
          </a:ln>
        </p:spPr>
      </p:pic>
      <p:sp>
        <p:nvSpPr>
          <p:cNvPr id="7" name="Rectangle 6"/>
          <p:cNvSpPr/>
          <p:nvPr/>
        </p:nvSpPr>
        <p:spPr>
          <a:xfrm>
            <a:off x="1928794" y="500042"/>
            <a:ext cx="4955203" cy="923330"/>
          </a:xfrm>
          <a:prstGeom prst="rect">
            <a:avLst/>
          </a:prstGeom>
          <a:noFill/>
        </p:spPr>
        <p:txBody>
          <a:bodyPr wrap="none" lIns="91440" tIns="45720" rIns="91440" bIns="45720">
            <a:spAutoFit/>
          </a:bodyPr>
          <a:lstStyle/>
          <a:p>
            <a:pPr algn="ctr"/>
            <a:r>
              <a:rPr lang="ar-SA" sz="5400" b="1" u="sng"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تعريف</a:t>
            </a:r>
            <a:r>
              <a:rPr lang="ar-TN" sz="5400" b="1" u="sng"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 سياحة تونس</a:t>
            </a:r>
            <a:endParaRPr lang="fr-FR"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3500438"/>
            <a:ext cx="9144000" cy="2031325"/>
          </a:xfrm>
          <a:prstGeom prst="rect">
            <a:avLst/>
          </a:prstGeom>
          <a:noFill/>
        </p:spPr>
        <p:txBody>
          <a:bodyPr wrap="square" rtlCol="0">
            <a:spAutoFit/>
          </a:bodyPr>
          <a:lstStyle/>
          <a:p>
            <a:endParaRPr lang="ar-TN" dirty="0" smtClean="0"/>
          </a:p>
          <a:p>
            <a:endParaRPr lang="ar-TN" dirty="0"/>
          </a:p>
          <a:p>
            <a:endParaRPr lang="ar-TN" dirty="0" smtClean="0"/>
          </a:p>
          <a:p>
            <a:endParaRPr lang="ar-TN" dirty="0"/>
          </a:p>
          <a:p>
            <a:endParaRPr lang="ar-TN" dirty="0" smtClean="0"/>
          </a:p>
          <a:p>
            <a:endParaRPr lang="ar-TN" dirty="0"/>
          </a:p>
          <a:p>
            <a:endParaRPr lang="ar-TN" dirty="0" smtClean="0"/>
          </a:p>
        </p:txBody>
      </p:sp>
      <p:pic>
        <p:nvPicPr>
          <p:cNvPr id="6" name="Image 5" descr="Image associÃ©e"/>
          <p:cNvPicPr/>
          <p:nvPr/>
        </p:nvPicPr>
        <p:blipFill>
          <a:blip r:embed="rId2"/>
          <a:srcRect/>
          <a:stretch>
            <a:fillRect/>
          </a:stretch>
        </p:blipFill>
        <p:spPr bwMode="auto">
          <a:xfrm>
            <a:off x="571472" y="714356"/>
            <a:ext cx="4357718" cy="2438400"/>
          </a:xfrm>
          <a:prstGeom prst="rect">
            <a:avLst/>
          </a:prstGeom>
          <a:noFill/>
          <a:ln w="9525">
            <a:noFill/>
            <a:miter lim="800000"/>
            <a:headEnd/>
            <a:tailEnd/>
          </a:ln>
        </p:spPr>
      </p:pic>
      <p:sp>
        <p:nvSpPr>
          <p:cNvPr id="7" name="Rectangle 6"/>
          <p:cNvSpPr/>
          <p:nvPr/>
        </p:nvSpPr>
        <p:spPr>
          <a:xfrm>
            <a:off x="428596" y="3786190"/>
            <a:ext cx="8345554" cy="180049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TN" sz="111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rPr>
              <a:t>مدن سياحيّة ساحليّة</a:t>
            </a:r>
            <a:endParaRPr lang="fr-FR" sz="111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43174" y="357166"/>
            <a:ext cx="3345789" cy="923330"/>
          </a:xfrm>
          <a:prstGeom prst="rect">
            <a:avLst/>
          </a:prstGeom>
          <a:noFill/>
        </p:spPr>
        <p:txBody>
          <a:bodyPr wrap="none" lIns="91440" tIns="45720" rIns="91440" bIns="45720">
            <a:spAutoFit/>
          </a:bodyPr>
          <a:lstStyle/>
          <a:p>
            <a:pPr algn="ctr"/>
            <a:r>
              <a:rPr lang="ar-TN" sz="5400" b="1" u="sng"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نـــــــــابــــــل</a:t>
            </a:r>
            <a:endParaRPr lang="fr-FR" sz="5400" b="1" u="sng"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6" name="ZoneTexte 5"/>
          <p:cNvSpPr txBox="1"/>
          <p:nvPr/>
        </p:nvSpPr>
        <p:spPr>
          <a:xfrm>
            <a:off x="142844" y="2071678"/>
            <a:ext cx="4857784" cy="4370427"/>
          </a:xfrm>
          <a:prstGeom prst="rect">
            <a:avLst/>
          </a:prstGeom>
          <a:noFill/>
        </p:spPr>
        <p:txBody>
          <a:bodyPr wrap="square" rtlCol="0">
            <a:spAutoFit/>
          </a:bodyPr>
          <a:lstStyle/>
          <a:p>
            <a:pPr algn="r"/>
            <a:r>
              <a:rPr lang="ar-SA" sz="2000" dirty="0">
                <a:latin typeface="Andalus" pitchFamily="18" charset="-78"/>
                <a:cs typeface="Andalus" pitchFamily="18" charset="-78"/>
              </a:rPr>
              <a:t>تعتبر مدينة نابل مدينة سياحيّة فهي مقصد سياحي مهمّ من حيث جمال الطّبيعة، حيث تكثر فيها أشجار النّخيل الخضراء وكذلك أشجار الزّيتون، وأشجار البرتقال فهي بلد البرتقال الحلو، فهي ترسم لوحة فنية خضراء على سواحل البحر الأبيض المتوسط، ، وعدا عن ذلك فهي تتميز بكثرة البيوت البيضاء فيها.</a:t>
            </a:r>
            <a:endParaRPr lang="fr-FR" sz="2000" dirty="0">
              <a:latin typeface="Andalus" pitchFamily="18" charset="-78"/>
              <a:cs typeface="Andalus" pitchFamily="18" charset="-78"/>
            </a:endParaRPr>
          </a:p>
          <a:p>
            <a:pPr algn="r"/>
            <a:r>
              <a:rPr lang="ar-SA" sz="2000" dirty="0">
                <a:latin typeface="Andalus" pitchFamily="18" charset="-78"/>
                <a:cs typeface="Andalus" pitchFamily="18" charset="-78"/>
              </a:rPr>
              <a:t> تضمّ نابل أيضاً الآثار الرّومانية كموقع (نابل القديمة) كما يسمّيه أهل المدينة الذي يقع في جنوب المدينة حيث يعكس ما كان يسميه الرّومان بنيبالوليس، كما أطلق عليه الجغرافي العربي المشهور الإدريسي لقب قصر نابل، وكما يقصد الزوار أيضاً متحف نابل الأثري الذي يعرض الآثار الرّومانية التي عُثر عليها في المدينة</a:t>
            </a:r>
            <a:r>
              <a:rPr lang="ar-SA" sz="2000" dirty="0" smtClean="0">
                <a:latin typeface="Andalus" pitchFamily="18" charset="-78"/>
                <a:cs typeface="Andalus" pitchFamily="18" charset="-78"/>
              </a:rPr>
              <a:t>.</a:t>
            </a:r>
            <a:r>
              <a:rPr lang="fr-FR" sz="2000" dirty="0">
                <a:latin typeface="Andalus" pitchFamily="18" charset="-78"/>
                <a:cs typeface="Andalus" pitchFamily="18" charset="-78"/>
              </a:rPr>
              <a:t/>
            </a:r>
            <a:br>
              <a:rPr lang="fr-FR" sz="2000" dirty="0">
                <a:latin typeface="Andalus" pitchFamily="18" charset="-78"/>
                <a:cs typeface="Andalus" pitchFamily="18" charset="-78"/>
              </a:rPr>
            </a:br>
            <a:endParaRPr lang="fr-FR" sz="2000" dirty="0">
              <a:latin typeface="Andalus" pitchFamily="18" charset="-78"/>
              <a:cs typeface="Andalus" pitchFamily="18" charset="-78"/>
            </a:endParaRPr>
          </a:p>
          <a:p>
            <a:endParaRPr lang="fr-FR" dirty="0"/>
          </a:p>
        </p:txBody>
      </p:sp>
      <p:pic>
        <p:nvPicPr>
          <p:cNvPr id="23554" name="Picture 2" descr="RÃ©sultat de recherche d'images pour &quot;â«Ø¨Ø­Ø± ÙØ§Ø¨Ùâ¬â&quot;"/>
          <p:cNvPicPr>
            <a:picLocks noChangeAspect="1" noChangeArrowheads="1"/>
          </p:cNvPicPr>
          <p:nvPr/>
        </p:nvPicPr>
        <p:blipFill>
          <a:blip r:embed="rId2"/>
          <a:srcRect/>
          <a:stretch>
            <a:fillRect/>
          </a:stretch>
        </p:blipFill>
        <p:spPr bwMode="auto">
          <a:xfrm>
            <a:off x="5000628" y="2214554"/>
            <a:ext cx="3989393" cy="350046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86182" y="2071678"/>
            <a:ext cx="5143536" cy="3785652"/>
          </a:xfrm>
          <a:prstGeom prst="rect">
            <a:avLst/>
          </a:prstGeom>
          <a:noFill/>
        </p:spPr>
        <p:txBody>
          <a:bodyPr wrap="square" rtlCol="0">
            <a:spAutoFit/>
          </a:bodyPr>
          <a:lstStyle/>
          <a:p>
            <a:pPr algn="r"/>
            <a:r>
              <a:rPr lang="ar-SA" sz="2000" dirty="0">
                <a:latin typeface="Andalus" pitchFamily="18" charset="-78"/>
                <a:cs typeface="Andalus" pitchFamily="18" charset="-78"/>
              </a:rPr>
              <a:t>عدّ المدينة من المدن السياحيّة المهمّة في تونس؛ حيث تستقبل كل عام حوالي أكثر من مليون ونصف سائح سنوياً، وأيضاً تساهم بشكل كبير في مردود دخل السياحة لتونس الذي يبلغ حوالي 1.5 مليار يورو، ومن عوامل الجذاب السياحي التي تحتويها المدينة الشواطئ، ومناخها الملائم، والبنية التحتية المجهّزة لاستقبال السائحين، والاستقرار السياسي في تونس، كما أنها تمتاز بشواطئها الدافئة، وفنادقها ذات الخدمة المتميزة والسريعة، وأبنيتها الأثرية والتاريخية من العصر الفينيقي حتى العصر الإسلامي، وأيضاً تتنوّع السياحة فيها بين السياحة العلاجية، وسياحة المؤتمرات، والسياحة العلاجية، والسياحة الترفيهية، والسياحة التسويقيّة، وأكثر السائحين الزائرين لها قادمين من ألمانيا، وفرنسا، وبريطانيا.</a:t>
            </a:r>
            <a:r>
              <a:rPr lang="fr-FR" sz="2000" dirty="0">
                <a:latin typeface="Andalus" pitchFamily="18" charset="-78"/>
                <a:cs typeface="Andalus" pitchFamily="18" charset="-78"/>
              </a:rPr>
              <a:t/>
            </a:r>
            <a:br>
              <a:rPr lang="fr-FR" sz="2000" dirty="0">
                <a:latin typeface="Andalus" pitchFamily="18" charset="-78"/>
                <a:cs typeface="Andalus" pitchFamily="18" charset="-78"/>
              </a:rPr>
            </a:br>
            <a:endParaRPr lang="fr-FR" sz="2000" dirty="0">
              <a:latin typeface="Andalus" pitchFamily="18" charset="-78"/>
              <a:cs typeface="Andalus" pitchFamily="18" charset="-78"/>
            </a:endParaRPr>
          </a:p>
        </p:txBody>
      </p:sp>
      <p:sp>
        <p:nvSpPr>
          <p:cNvPr id="6" name="Rectangle 5"/>
          <p:cNvSpPr/>
          <p:nvPr/>
        </p:nvSpPr>
        <p:spPr>
          <a:xfrm>
            <a:off x="3000364" y="428604"/>
            <a:ext cx="3185488" cy="923330"/>
          </a:xfrm>
          <a:prstGeom prst="rect">
            <a:avLst/>
          </a:prstGeom>
          <a:noFill/>
        </p:spPr>
        <p:txBody>
          <a:bodyPr wrap="none" lIns="91440" tIns="45720" rIns="91440" bIns="45720">
            <a:spAutoFit/>
          </a:bodyPr>
          <a:lstStyle/>
          <a:p>
            <a:pPr algn="ctr"/>
            <a:r>
              <a:rPr lang="ar-TN" sz="5400" b="1" u="sng"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ســـــوســـــة</a:t>
            </a:r>
            <a:endParaRPr lang="fr-FR" sz="5400" b="1" u="sng"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pic>
        <p:nvPicPr>
          <p:cNvPr id="7" name="Image 6" descr="Image associÃ©e"/>
          <p:cNvPicPr/>
          <p:nvPr/>
        </p:nvPicPr>
        <p:blipFill>
          <a:blip r:embed="rId2"/>
          <a:srcRect/>
          <a:stretch>
            <a:fillRect/>
          </a:stretch>
        </p:blipFill>
        <p:spPr bwMode="auto">
          <a:xfrm>
            <a:off x="214282" y="2143116"/>
            <a:ext cx="3500462" cy="328614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0298" y="357166"/>
            <a:ext cx="3677610" cy="923330"/>
          </a:xfrm>
          <a:prstGeom prst="rect">
            <a:avLst/>
          </a:prstGeom>
          <a:noFill/>
        </p:spPr>
        <p:txBody>
          <a:bodyPr wrap="none" lIns="91440" tIns="45720" rIns="91440" bIns="45720">
            <a:spAutoFit/>
          </a:bodyPr>
          <a:lstStyle/>
          <a:p>
            <a:pPr algn="ctr"/>
            <a:r>
              <a:rPr lang="ar-TN" sz="5400" b="1" u="sng"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المــــــنـســتيـر</a:t>
            </a:r>
            <a:endParaRPr lang="fr-FR" sz="5400" b="1" u="sng"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5" name="ZoneTexte 4"/>
          <p:cNvSpPr txBox="1"/>
          <p:nvPr/>
        </p:nvSpPr>
        <p:spPr>
          <a:xfrm>
            <a:off x="0" y="2214554"/>
            <a:ext cx="4714908" cy="4154984"/>
          </a:xfrm>
          <a:prstGeom prst="rect">
            <a:avLst/>
          </a:prstGeom>
          <a:noFill/>
        </p:spPr>
        <p:txBody>
          <a:bodyPr wrap="square" rtlCol="0">
            <a:spAutoFit/>
          </a:bodyPr>
          <a:lstStyle/>
          <a:p>
            <a:pPr algn="r"/>
            <a:r>
              <a:rPr lang="ar-SA" sz="2200" dirty="0">
                <a:latin typeface="Andalus" pitchFamily="18" charset="-78"/>
                <a:cs typeface="Andalus" pitchFamily="18" charset="-78"/>
              </a:rPr>
              <a:t>تُعرف مدينة المنستير بأنّها غنية بالآثار التاريخية، والتي تعود للعهد البيزنطي، كالمعابد والأضرحة والأنفاق والكهوف المحفورة في الصخر، والتي يعود تاريخها لأكثر من أربعة آلاف سنة، كما تتوفر فيها مقومات السياحة الناجحة، فتشتهر بنظافة وتنظيم شوارعها، كما تكثر فيها المنتجعات والفنادق حيث يتم الوصول إليها بواسطة الجمال والخيول، وتلقى استحسان السياح الأجانب، بسبب توفر المنتجعات المُطلة على البحر، والفندق التي تقدم للراغبين من نزلائها ميزة استئجار كوخ من القش على البحر، كما يوجد فيها الحدائق الغناء والمطاعم والملاعب.</a:t>
            </a:r>
            <a:endParaRPr lang="fr-FR" sz="2200" dirty="0">
              <a:latin typeface="Andalus" pitchFamily="18" charset="-78"/>
              <a:cs typeface="Andalus" pitchFamily="18" charset="-78"/>
            </a:endParaRPr>
          </a:p>
          <a:p>
            <a:pPr algn="r"/>
            <a:endParaRPr lang="fr-FR" sz="2200" dirty="0"/>
          </a:p>
        </p:txBody>
      </p:sp>
      <p:pic>
        <p:nvPicPr>
          <p:cNvPr id="49154" name="Picture 2" descr="Image associÃ©e"/>
          <p:cNvPicPr>
            <a:picLocks noChangeAspect="1" noChangeArrowheads="1"/>
          </p:cNvPicPr>
          <p:nvPr/>
        </p:nvPicPr>
        <p:blipFill>
          <a:blip r:embed="rId2"/>
          <a:srcRect/>
          <a:stretch>
            <a:fillRect/>
          </a:stretch>
        </p:blipFill>
        <p:spPr bwMode="auto">
          <a:xfrm>
            <a:off x="4786314" y="2357430"/>
            <a:ext cx="4071966" cy="342902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240" y="3500438"/>
            <a:ext cx="9095760" cy="180049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TN" sz="111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مدن سياحيّة داخليّة</a:t>
            </a:r>
            <a:endParaRPr lang="fr-FR" sz="111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6" name="Image 5" descr="Image associÃ©e"/>
          <p:cNvPicPr/>
          <p:nvPr/>
        </p:nvPicPr>
        <p:blipFill>
          <a:blip r:embed="rId2"/>
          <a:srcRect/>
          <a:stretch>
            <a:fillRect/>
          </a:stretch>
        </p:blipFill>
        <p:spPr bwMode="auto">
          <a:xfrm>
            <a:off x="571472" y="571480"/>
            <a:ext cx="4029851" cy="248355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1736" y="428604"/>
            <a:ext cx="3656771" cy="923330"/>
          </a:xfrm>
          <a:prstGeom prst="rect">
            <a:avLst/>
          </a:prstGeom>
          <a:noFill/>
        </p:spPr>
        <p:txBody>
          <a:bodyPr wrap="none" lIns="91440" tIns="45720" rIns="91440" bIns="45720">
            <a:spAutoFit/>
          </a:bodyPr>
          <a:lstStyle/>
          <a:p>
            <a:pPr algn="ctr"/>
            <a:r>
              <a:rPr lang="ar-TN" sz="5400" b="1" u="sng"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القـــــــيـــروان</a:t>
            </a:r>
            <a:endParaRPr lang="fr-FR" sz="5400" b="1" u="sng"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5" name="ZoneTexte 4"/>
          <p:cNvSpPr txBox="1"/>
          <p:nvPr/>
        </p:nvSpPr>
        <p:spPr>
          <a:xfrm>
            <a:off x="4572000" y="2025908"/>
            <a:ext cx="4357718" cy="4832092"/>
          </a:xfrm>
          <a:prstGeom prst="rect">
            <a:avLst/>
          </a:prstGeom>
          <a:noFill/>
        </p:spPr>
        <p:txBody>
          <a:bodyPr wrap="square" rtlCol="0">
            <a:spAutoFit/>
          </a:bodyPr>
          <a:lstStyle/>
          <a:p>
            <a:pPr algn="r"/>
            <a:r>
              <a:rPr lang="ar-SA" sz="2200" dirty="0">
                <a:latin typeface="Andalus" pitchFamily="18" charset="-78"/>
                <a:cs typeface="Andalus" pitchFamily="18" charset="-78"/>
              </a:rPr>
              <a:t>تقع مدينة القيروان ضمن حدود ولاية القيروان في منطقة الوسط التونسي، وتفصل بينها وبين العاصمة تونس مسافة تصل إلى مئة وستين كيلومتراً تقريباً، وترتفع عن مستوى سطح البحر بنحو سبعين متراً.</a:t>
            </a:r>
            <a:r>
              <a:rPr lang="fr-FR" sz="2200" dirty="0">
                <a:latin typeface="Andalus" pitchFamily="18" charset="-78"/>
                <a:cs typeface="Andalus" pitchFamily="18" charset="-78"/>
              </a:rPr>
              <a:t/>
            </a:r>
            <a:br>
              <a:rPr lang="fr-FR" sz="2200" dirty="0">
                <a:latin typeface="Andalus" pitchFamily="18" charset="-78"/>
                <a:cs typeface="Andalus" pitchFamily="18" charset="-78"/>
              </a:rPr>
            </a:br>
            <a:r>
              <a:rPr lang="ar-SA" sz="2200" dirty="0">
                <a:latin typeface="Andalus" pitchFamily="18" charset="-78"/>
                <a:cs typeface="Andalus" pitchFamily="18" charset="-78"/>
              </a:rPr>
              <a:t>تشترك مدينة القيروان بحدود إدارية مع عدد من المدن؛ فتحدّها مدينة </a:t>
            </a:r>
            <a:r>
              <a:rPr lang="ar-SA" sz="2200" dirty="0" err="1">
                <a:latin typeface="Andalus" pitchFamily="18" charset="-78"/>
                <a:cs typeface="Andalus" pitchFamily="18" charset="-78"/>
              </a:rPr>
              <a:t>سيلاتة</a:t>
            </a:r>
            <a:r>
              <a:rPr lang="ar-SA" sz="2200" dirty="0">
                <a:latin typeface="Andalus" pitchFamily="18" charset="-78"/>
                <a:cs typeface="Andalus" pitchFamily="18" charset="-78"/>
              </a:rPr>
              <a:t> من الجهة الشمالية، كما تشترك بحدود مع مدينة قفصة من الجهة الجنوبية، أما حدودها من الشرق فتأتي مع القصرين؛ ومع مدينة سوسة من الجهة الغربية، وتحدها مدينة نابل من الجهة الشمالية الغربية، ومن </a:t>
            </a:r>
            <a:endParaRPr lang="ar-TN" sz="2200" dirty="0" smtClean="0">
              <a:latin typeface="Andalus" pitchFamily="18" charset="-78"/>
              <a:cs typeface="Andalus" pitchFamily="18" charset="-78"/>
            </a:endParaRPr>
          </a:p>
          <a:p>
            <a:pPr algn="r"/>
            <a:r>
              <a:rPr lang="ar-SA" sz="2200" dirty="0" smtClean="0">
                <a:latin typeface="Andalus" pitchFamily="18" charset="-78"/>
                <a:cs typeface="Andalus" pitchFamily="18" charset="-78"/>
              </a:rPr>
              <a:t>الشمال </a:t>
            </a:r>
            <a:r>
              <a:rPr lang="ar-SA" sz="2200" dirty="0">
                <a:latin typeface="Andalus" pitchFamily="18" charset="-78"/>
                <a:cs typeface="Andalus" pitchFamily="18" charset="-78"/>
              </a:rPr>
              <a:t>الشرقي مدينة الكاف.</a:t>
            </a:r>
            <a:r>
              <a:rPr lang="fr-FR" sz="2200" dirty="0">
                <a:latin typeface="Andalus" pitchFamily="18" charset="-78"/>
                <a:cs typeface="Andalus" pitchFamily="18" charset="-78"/>
              </a:rPr>
              <a:t/>
            </a:r>
            <a:br>
              <a:rPr lang="fr-FR" sz="2200" dirty="0">
                <a:latin typeface="Andalus" pitchFamily="18" charset="-78"/>
                <a:cs typeface="Andalus" pitchFamily="18" charset="-78"/>
              </a:rPr>
            </a:br>
            <a:r>
              <a:rPr lang="fr-FR" sz="2200" dirty="0">
                <a:latin typeface="Andalus" pitchFamily="18" charset="-78"/>
                <a:cs typeface="Andalus" pitchFamily="18" charset="-78"/>
              </a:rPr>
              <a:t/>
            </a:r>
            <a:br>
              <a:rPr lang="fr-FR" sz="2200" dirty="0">
                <a:latin typeface="Andalus" pitchFamily="18" charset="-78"/>
                <a:cs typeface="Andalus" pitchFamily="18" charset="-78"/>
              </a:rPr>
            </a:br>
            <a:r>
              <a:rPr lang="fr-FR" sz="2200" dirty="0">
                <a:latin typeface="Andalus" pitchFamily="18" charset="-78"/>
                <a:cs typeface="Andalus" pitchFamily="18" charset="-78"/>
              </a:rPr>
              <a:t/>
            </a:r>
            <a:br>
              <a:rPr lang="fr-FR" sz="2200" dirty="0">
                <a:latin typeface="Andalus" pitchFamily="18" charset="-78"/>
                <a:cs typeface="Andalus" pitchFamily="18" charset="-78"/>
              </a:rPr>
            </a:br>
            <a:endParaRPr lang="fr-FR" sz="2200" dirty="0">
              <a:latin typeface="Andalus" pitchFamily="18" charset="-78"/>
              <a:cs typeface="Andalus" pitchFamily="18" charset="-78"/>
            </a:endParaRPr>
          </a:p>
        </p:txBody>
      </p:sp>
      <p:pic>
        <p:nvPicPr>
          <p:cNvPr id="6" name="Image 5" descr="RÃ©sultat de recherche d'images pour &quot;â«Ø§ÙÙÙØ±ÙØ§Ù ØªÙÙØ³â¬â&quot;"/>
          <p:cNvPicPr/>
          <p:nvPr/>
        </p:nvPicPr>
        <p:blipFill>
          <a:blip r:embed="rId2"/>
          <a:srcRect/>
          <a:stretch>
            <a:fillRect/>
          </a:stretch>
        </p:blipFill>
        <p:spPr bwMode="auto">
          <a:xfrm>
            <a:off x="642910" y="2143116"/>
            <a:ext cx="3615623" cy="364333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43174" y="428604"/>
            <a:ext cx="3419527" cy="923330"/>
          </a:xfrm>
          <a:prstGeom prst="rect">
            <a:avLst/>
          </a:prstGeom>
          <a:noFill/>
        </p:spPr>
        <p:txBody>
          <a:bodyPr wrap="none" lIns="91440" tIns="45720" rIns="91440" bIns="45720">
            <a:spAutoFit/>
          </a:bodyPr>
          <a:lstStyle/>
          <a:p>
            <a:pPr algn="ctr"/>
            <a:r>
              <a:rPr lang="ar-TN" sz="5400" b="1" u="sng"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زغـــــــــــوان</a:t>
            </a:r>
            <a:endParaRPr lang="fr-FR" sz="5400" b="1" u="sng"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5" name="ZoneTexte 4"/>
          <p:cNvSpPr txBox="1"/>
          <p:nvPr/>
        </p:nvSpPr>
        <p:spPr>
          <a:xfrm>
            <a:off x="214282" y="1857364"/>
            <a:ext cx="5072098" cy="3816429"/>
          </a:xfrm>
          <a:prstGeom prst="rect">
            <a:avLst/>
          </a:prstGeom>
          <a:noFill/>
        </p:spPr>
        <p:txBody>
          <a:bodyPr wrap="square" rtlCol="0">
            <a:spAutoFit/>
          </a:bodyPr>
          <a:lstStyle/>
          <a:p>
            <a:pPr algn="r"/>
            <a:r>
              <a:rPr lang="ar-SA" sz="2200" dirty="0">
                <a:latin typeface="Andalus" pitchFamily="18" charset="-78"/>
                <a:cs typeface="Andalus" pitchFamily="18" charset="-78"/>
              </a:rPr>
              <a:t>مدينة زغوان هي إحدى المدن التونسية التي تقع شمال شرق العاصمة تونس على بعد ما يقارب </a:t>
            </a:r>
            <a:r>
              <a:rPr lang="ar-SA" sz="2200" dirty="0">
                <a:solidFill>
                  <a:schemeClr val="accent3">
                    <a:lumMod val="75000"/>
                  </a:schemeClr>
                </a:solidFill>
                <a:latin typeface="Andalus" pitchFamily="18" charset="-78"/>
                <a:cs typeface="Andalus" pitchFamily="18" charset="-78"/>
              </a:rPr>
              <a:t>70كم،</a:t>
            </a:r>
            <a:r>
              <a:rPr lang="ar-SA" sz="2200" dirty="0">
                <a:latin typeface="Andalus" pitchFamily="18" charset="-78"/>
                <a:cs typeface="Andalus" pitchFamily="18" charset="-78"/>
              </a:rPr>
              <a:t> وهي مركز ولاية زغوان التي تتبعها إدارياً، وتحد زغوان من الشمال ولايتا بن عروس ومنوبة، ومن جهة الجنوب تحدها ولايتا سوسة والقيروان، فيما تحدها من جهة الغرب ولايتا سليانة وباجة، ويبلغ عدد سكان المدينة حوالي </a:t>
            </a:r>
            <a:r>
              <a:rPr lang="ar-SA" sz="2200" dirty="0">
                <a:solidFill>
                  <a:schemeClr val="accent3">
                    <a:lumMod val="75000"/>
                  </a:schemeClr>
                </a:solidFill>
                <a:latin typeface="Andalus" pitchFamily="18" charset="-78"/>
                <a:cs typeface="Andalus" pitchFamily="18" charset="-78"/>
              </a:rPr>
              <a:t>16.037</a:t>
            </a:r>
            <a:r>
              <a:rPr lang="ar-SA" sz="2200" dirty="0">
                <a:latin typeface="Andalus" pitchFamily="18" charset="-78"/>
                <a:cs typeface="Andalus" pitchFamily="18" charset="-78"/>
              </a:rPr>
              <a:t> </a:t>
            </a:r>
            <a:r>
              <a:rPr lang="ar-SA" sz="2200" dirty="0">
                <a:solidFill>
                  <a:schemeClr val="accent3">
                    <a:lumMod val="75000"/>
                  </a:schemeClr>
                </a:solidFill>
                <a:latin typeface="Andalus" pitchFamily="18" charset="-78"/>
                <a:cs typeface="Andalus" pitchFamily="18" charset="-78"/>
              </a:rPr>
              <a:t>نسمة</a:t>
            </a:r>
            <a:r>
              <a:rPr lang="ar-SA" sz="2200" dirty="0">
                <a:latin typeface="Andalus" pitchFamily="18" charset="-78"/>
                <a:cs typeface="Andalus" pitchFamily="18" charset="-78"/>
              </a:rPr>
              <a:t>.</a:t>
            </a:r>
            <a:r>
              <a:rPr lang="fr-FR" sz="2200" dirty="0">
                <a:latin typeface="Andalus" pitchFamily="18" charset="-78"/>
                <a:cs typeface="Andalus" pitchFamily="18" charset="-78"/>
              </a:rPr>
              <a:t/>
            </a:r>
            <a:br>
              <a:rPr lang="fr-FR" sz="2200" dirty="0">
                <a:latin typeface="Andalus" pitchFamily="18" charset="-78"/>
                <a:cs typeface="Andalus" pitchFamily="18" charset="-78"/>
              </a:rPr>
            </a:br>
            <a:r>
              <a:rPr lang="ar-SA" sz="2200" dirty="0">
                <a:latin typeface="Andalus" pitchFamily="18" charset="-78"/>
                <a:cs typeface="Andalus" pitchFamily="18" charset="-78"/>
              </a:rPr>
              <a:t>بلغ عدد سكان الولاية بحسب إحصائية عام 2014م، حوالي </a:t>
            </a:r>
            <a:r>
              <a:rPr lang="ar-SA" sz="2200" dirty="0">
                <a:solidFill>
                  <a:schemeClr val="accent3">
                    <a:lumMod val="75000"/>
                  </a:schemeClr>
                </a:solidFill>
                <a:latin typeface="Andalus" pitchFamily="18" charset="-78"/>
                <a:cs typeface="Andalus" pitchFamily="18" charset="-78"/>
              </a:rPr>
              <a:t>176.945 نسمة</a:t>
            </a:r>
            <a:r>
              <a:rPr lang="ar-SA" sz="2200" dirty="0">
                <a:latin typeface="Andalus" pitchFamily="18" charset="-78"/>
                <a:cs typeface="Andalus" pitchFamily="18" charset="-78"/>
              </a:rPr>
              <a:t>، فيما تبلغ مساحة ولايتها </a:t>
            </a:r>
            <a:r>
              <a:rPr lang="ar-SA" sz="2200" dirty="0">
                <a:solidFill>
                  <a:schemeClr val="accent3">
                    <a:lumMod val="75000"/>
                  </a:schemeClr>
                </a:solidFill>
                <a:latin typeface="Andalus" pitchFamily="18" charset="-78"/>
                <a:cs typeface="Andalus" pitchFamily="18" charset="-78"/>
              </a:rPr>
              <a:t>2.768كم²</a:t>
            </a:r>
            <a:r>
              <a:rPr lang="ar-SA" sz="2200" dirty="0">
                <a:latin typeface="Andalus" pitchFamily="18" charset="-78"/>
                <a:cs typeface="Andalus" pitchFamily="18" charset="-78"/>
              </a:rPr>
              <a:t>، وتتمتع المدينة بطبيعةٍ خلابة، وخرّجت العديد من الشخصيات التاريخية والثقافية المهمة؛ ومنها: المؤرخ العربي البكري، ورجل الجغرافية الإدريسي، والشاعر حازم القرطاجني.</a:t>
            </a:r>
            <a:endParaRPr lang="fr-FR" sz="2200" dirty="0">
              <a:latin typeface="Andalus" pitchFamily="18" charset="-78"/>
              <a:cs typeface="Andalus" pitchFamily="18" charset="-78"/>
            </a:endParaRPr>
          </a:p>
        </p:txBody>
      </p:sp>
      <p:pic>
        <p:nvPicPr>
          <p:cNvPr id="6" name="Image 5" descr="ÙØ¯ÙÙØ© Ø²ØºÙØ§Ù ÙÙ ØªÙÙØ³"/>
          <p:cNvPicPr/>
          <p:nvPr/>
        </p:nvPicPr>
        <p:blipFill>
          <a:blip r:embed="rId2"/>
          <a:srcRect/>
          <a:stretch>
            <a:fillRect/>
          </a:stretch>
        </p:blipFill>
        <p:spPr bwMode="auto">
          <a:xfrm>
            <a:off x="5357818" y="2071678"/>
            <a:ext cx="3643338" cy="3357586"/>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1">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Thème1</Template>
  <TotalTime>92</TotalTime>
  <Words>555</Words>
  <Application>Microsoft Office PowerPoint</Application>
  <PresentationFormat>Affichage à l'écran (4:3)</PresentationFormat>
  <Paragraphs>33</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Thème1</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hp</cp:lastModifiedBy>
  <cp:revision>16</cp:revision>
  <dcterms:created xsi:type="dcterms:W3CDTF">2018-03-16T19:00:29Z</dcterms:created>
  <dcterms:modified xsi:type="dcterms:W3CDTF">2018-03-16T20:39:59Z</dcterms:modified>
</cp:coreProperties>
</file>