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59" r:id="rId4"/>
    <p:sldId id="260"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522"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47C9B81F-C347-4BEF-BFDF-29C42F48304A}" type="datetimeFigureOut">
              <a:rPr lang="en-US" smtClean="0"/>
              <a:pPr/>
              <a:t>4/23/2018</a:t>
            </a:fld>
            <a:endParaRPr lang="en-US"/>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042AED99-7FB4-404E-8A97-64753DCE42EC}"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9B81F-C347-4BEF-BFDF-29C42F48304A}" type="datetimeFigureOut">
              <a:rPr lang="en-US" smtClean="0"/>
              <a:pPr/>
              <a:t>4/23/2018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C9B81F-C347-4BEF-BFDF-29C42F48304A}" type="datetimeFigureOut">
              <a:rPr lang="en-US" smtClean="0"/>
              <a:pPr/>
              <a:t>4/23/2018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47C9B81F-C347-4BEF-BFDF-29C42F48304A}" type="datetimeFigureOut">
              <a:rPr lang="en-US" smtClean="0"/>
              <a:pPr/>
              <a:t>4/23/2018</a:t>
            </a:fld>
            <a:endParaRPr lang="en-US"/>
          </a:p>
        </p:txBody>
      </p:sp>
      <p:sp>
        <p:nvSpPr>
          <p:cNvPr id="9" name="Espace réservé du numéro de diapositive 8"/>
          <p:cNvSpPr>
            <a:spLocks noGrp="1"/>
          </p:cNvSpPr>
          <p:nvPr>
            <p:ph type="sldNum" sz="quarter" idx="15"/>
          </p:nvPr>
        </p:nvSpPr>
        <p:spPr/>
        <p:txBody>
          <a:bodyPr rtlCol="0"/>
          <a:lstStyle/>
          <a:p>
            <a:fld id="{042AED99-7FB4-404E-8A97-64753DCE42EC}" type="slidenum">
              <a:rPr kumimoji="0" lang="en-US" smtClean="0"/>
              <a:pPr/>
              <a:t>‹N°›</a:t>
            </a:fld>
            <a:endParaRPr kumimoji="0" lang="en-US"/>
          </a:p>
        </p:txBody>
      </p:sp>
      <p:sp>
        <p:nvSpPr>
          <p:cNvPr id="10" name="Espace réservé du pied de page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47C9B81F-C347-4BEF-BFDF-29C42F48304A}" type="datetimeFigureOut">
              <a:rPr lang="en-US" smtClean="0"/>
              <a:pPr/>
              <a:t>4/23/2018</a:t>
            </a:fld>
            <a:endParaRPr lang="en-US"/>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7C9B81F-C347-4BEF-BFDF-29C42F48304A}" type="datetimeFigureOut">
              <a:rPr lang="en-US" smtClean="0"/>
              <a:pPr/>
              <a:t>4/23/2018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042AED99-7FB4-404E-8A97-64753DCE42EC}" type="slidenum">
              <a:rPr kumimoji="0" lang="en-US" smtClean="0"/>
              <a:pPr/>
              <a:t>‹N°›</a:t>
            </a:fld>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47C9B81F-C347-4BEF-BFDF-29C42F48304A}" type="datetimeFigureOut">
              <a:rPr lang="en-US" smtClean="0"/>
              <a:pPr/>
              <a:t>4/23/2018</a:t>
            </a:fld>
            <a:endParaRPr lang="en-US"/>
          </a:p>
        </p:txBody>
      </p:sp>
      <p:sp>
        <p:nvSpPr>
          <p:cNvPr id="8" name="Espace réservé du pied de page 7"/>
          <p:cNvSpPr>
            <a:spLocks noGrp="1"/>
          </p:cNvSpPr>
          <p:nvPr>
            <p:ph type="ftr" sz="quarter" idx="11"/>
          </p:nvPr>
        </p:nvSpPr>
        <p:spPr/>
        <p:txBody>
          <a:bodyPr/>
          <a:lstStyle/>
          <a:p>
            <a:endParaRPr kumimoji="0" lang="en-US" dirty="0"/>
          </a:p>
        </p:txBody>
      </p:sp>
      <p:sp>
        <p:nvSpPr>
          <p:cNvPr id="9" name="Espace réservé du numéro de diapositive 8"/>
          <p:cNvSpPr>
            <a:spLocks noGrp="1"/>
          </p:cNvSpPr>
          <p:nvPr>
            <p:ph type="sldNum" sz="quarter" idx="12"/>
          </p:nvPr>
        </p:nvSpPr>
        <p:spPr/>
        <p:txBody>
          <a:bodyPr/>
          <a:lstStyle/>
          <a:p>
            <a:fld id="{042AED99-7FB4-404E-8A97-64753DCE42EC}" type="slidenum">
              <a:rPr kumimoji="0" lang="en-US" smtClean="0"/>
              <a:pPr/>
              <a:t>‹N°›</a:t>
            </a:fld>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47C9B81F-C347-4BEF-BFDF-29C42F48304A}" type="datetimeFigureOut">
              <a:rPr lang="en-US" smtClean="0"/>
              <a:pPr/>
              <a:t>4/23/2018</a:t>
            </a:fld>
            <a:endParaRPr lang="en-US"/>
          </a:p>
        </p:txBody>
      </p:sp>
      <p:sp>
        <p:nvSpPr>
          <p:cNvPr id="7" name="Espace réservé du numéro de diapositive 6"/>
          <p:cNvSpPr>
            <a:spLocks noGrp="1"/>
          </p:cNvSpPr>
          <p:nvPr>
            <p:ph type="sldNum" sz="quarter" idx="11"/>
          </p:nvPr>
        </p:nvSpPr>
        <p:spPr/>
        <p:txBody>
          <a:bodyPr rtlCol="0"/>
          <a:lstStyle/>
          <a:p>
            <a:fld id="{042AED99-7FB4-404E-8A97-64753DCE42EC}" type="slidenum">
              <a:rPr kumimoji="0" lang="en-US" smtClean="0"/>
              <a:pPr/>
              <a:t>‹N°›</a:t>
            </a:fld>
            <a:endParaRPr kumimoji="0" lang="en-US"/>
          </a:p>
        </p:txBody>
      </p:sp>
      <p:sp>
        <p:nvSpPr>
          <p:cNvPr id="8" name="Espace réservé du pied de page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C9B81F-C347-4BEF-BFDF-29C42F48304A}" type="datetimeFigureOut">
              <a:rPr lang="en-US" smtClean="0"/>
              <a:pPr/>
              <a:t>4/23/2018</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47C9B81F-C347-4BEF-BFDF-29C42F48304A}" type="datetimeFigureOut">
              <a:rPr lang="en-US" smtClean="0"/>
              <a:pPr/>
              <a:t>4/23/2018</a:t>
            </a:fld>
            <a:endParaRPr lang="en-US"/>
          </a:p>
        </p:txBody>
      </p:sp>
      <p:sp>
        <p:nvSpPr>
          <p:cNvPr id="22" name="Espace réservé du numéro de diapositive 21"/>
          <p:cNvSpPr>
            <a:spLocks noGrp="1"/>
          </p:cNvSpPr>
          <p:nvPr>
            <p:ph type="sldNum" sz="quarter" idx="15"/>
          </p:nvPr>
        </p:nvSpPr>
        <p:spPr/>
        <p:txBody>
          <a:bodyPr rtlCol="0"/>
          <a:lstStyle/>
          <a:p>
            <a:fld id="{042AED99-7FB4-404E-8A97-64753DCE42EC}" type="slidenum">
              <a:rPr kumimoji="0" lang="en-US" smtClean="0"/>
              <a:pPr/>
              <a:t>‹N°›</a:t>
            </a:fld>
            <a:endParaRPr kumimoji="0" lang="en-US"/>
          </a:p>
        </p:txBody>
      </p:sp>
      <p:sp>
        <p:nvSpPr>
          <p:cNvPr id="23" name="Espace réservé du pied de page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47C9B81F-C347-4BEF-BFDF-29C42F48304A}" type="datetimeFigureOut">
              <a:rPr lang="en-US" smtClean="0"/>
              <a:pPr/>
              <a:t>4/23/2018</a:t>
            </a:fld>
            <a:endParaRPr lang="en-US"/>
          </a:p>
        </p:txBody>
      </p:sp>
      <p:sp>
        <p:nvSpPr>
          <p:cNvPr id="18" name="Espace réservé du numéro de diapositive 17"/>
          <p:cNvSpPr>
            <a:spLocks noGrp="1"/>
          </p:cNvSpPr>
          <p:nvPr>
            <p:ph type="sldNum" sz="quarter" idx="11"/>
          </p:nvPr>
        </p:nvSpPr>
        <p:spPr/>
        <p:txBody>
          <a:bodyPr rtlCol="0"/>
          <a:lstStyle/>
          <a:p>
            <a:fld id="{042AED99-7FB4-404E-8A97-64753DCE42EC}" type="slidenum">
              <a:rPr kumimoji="0" lang="en-US" smtClean="0"/>
              <a:pPr/>
              <a:t>‹N°›</a:t>
            </a:fld>
            <a:endParaRPr kumimoji="0" lang="en-US"/>
          </a:p>
        </p:txBody>
      </p:sp>
      <p:sp>
        <p:nvSpPr>
          <p:cNvPr id="21" name="Espace réservé du pied de page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7C9B81F-C347-4BEF-BFDF-29C42F48304A}" type="datetimeFigureOut">
              <a:rPr lang="en-US" smtClean="0"/>
              <a:pPr/>
              <a:t>4/23/2018</a:t>
            </a:fld>
            <a:endParaRPr lang="en-US" dirty="0">
              <a:solidFill>
                <a:schemeClr val="tx2">
                  <a:shade val="90000"/>
                </a:schemeClr>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hade val="90000"/>
                </a:schemeClr>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42AED99-7FB4-404E-8A97-64753DCE42EC}" type="slidenum">
              <a:rPr kumimoji="0" lang="en-US" smtClean="0"/>
              <a:pPr/>
              <a:t>‹N°›</a:t>
            </a:fld>
            <a:endParaRPr kumimoji="0"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311" y="1500174"/>
            <a:ext cx="4121641"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TN" sz="5400" b="1" dirty="0" err="1" smtClean="0">
                <a:ln/>
                <a:solidFill>
                  <a:schemeClr val="accent3"/>
                </a:solidFill>
              </a:rPr>
              <a:t>التاثير</a:t>
            </a:r>
            <a:r>
              <a:rPr lang="ar-TN" sz="5400" b="1" dirty="0" smtClean="0">
                <a:ln/>
                <a:solidFill>
                  <a:schemeClr val="accent3"/>
                </a:solidFill>
              </a:rPr>
              <a:t> المغنطيسي</a:t>
            </a:r>
            <a:endParaRPr lang="fr-FR" sz="5400" b="1" cap="none" spc="0" dirty="0">
              <a:ln/>
              <a:solidFill>
                <a:schemeClr val="accent3"/>
              </a:solidFill>
              <a:effectLst/>
            </a:endParaRPr>
          </a:p>
        </p:txBody>
      </p:sp>
      <p:sp>
        <p:nvSpPr>
          <p:cNvPr id="3" name="Rectangle 2"/>
          <p:cNvSpPr/>
          <p:nvPr/>
        </p:nvSpPr>
        <p:spPr>
          <a:xfrm>
            <a:off x="2714612" y="2857496"/>
            <a:ext cx="3514104"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TN"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إسلام </a:t>
            </a:r>
            <a:r>
              <a:rPr lang="ar-TN" sz="5400" b="1"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و</a:t>
            </a:r>
            <a:r>
              <a:rPr lang="ar-TN"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نرجس</a:t>
            </a:r>
            <a:endParaRPr lang="fr-FR"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170" name="AutoShape 2" descr="http://www.ent3.cnte.tn/mahdia/ibn-rochd/image_trombi.php?idE=9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172" name="AutoShape 4" descr="http://www.ent3.cnte.tn/mahdia/ibn-rochd/image_trombi.php?idE=9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174" name="AutoShape 6" descr="http://www.ent3.cnte.tn/mahdia/ibn-rochd/image_trombi.php?idE=9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xit" presetSubtype="10" fill="hold" nodeType="clickEffect">
                                  <p:stCondLst>
                                    <p:cond delay="0"/>
                                  </p:stCondLst>
                                  <p:childTnLst>
                                    <p:anim calcmode="lin" valueType="num">
                                      <p:cBhvr>
                                        <p:cTn id="6" dur="5000"/>
                                        <p:tgtEl>
                                          <p:spTgt spid="3">
                                            <p:txEl>
                                              <p:pRg st="0" end="0"/>
                                            </p:txEl>
                                          </p:spTgt>
                                        </p:tgtEl>
                                        <p:attrNameLst>
                                          <p:attrName>ppt_h</p:attrName>
                                        </p:attrNameLst>
                                      </p:cBhvr>
                                      <p:tavLst>
                                        <p:tav tm="0">
                                          <p:val>
                                            <p:strVal val="ppt_h"/>
                                          </p:val>
                                        </p:tav>
                                        <p:tav tm="100000">
                                          <p:val>
                                            <p:strVal val="ppt_h"/>
                                          </p:val>
                                        </p:tav>
                                      </p:tavLst>
                                    </p:anim>
                                    <p:anim calcmode="lin" valueType="num">
                                      <p:cBhvr>
                                        <p:cTn id="7" dur="5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nodeType="clickEffect">
                                  <p:stCondLst>
                                    <p:cond delay="0"/>
                                  </p:stCondLst>
                                  <p:childTnLst>
                                    <p:animEffect transition="out" filter="blinds(horizontal)">
                                      <p:cBhvr>
                                        <p:cTn id="12" dur="500"/>
                                        <p:tgtEl>
                                          <p:spTgt spid="2">
                                            <p:txEl>
                                              <p:pRg st="0" end="0"/>
                                            </p:txEl>
                                          </p:spTgt>
                                        </p:tgtEl>
                                      </p:cBhvr>
                                    </p:animEffect>
                                    <p:set>
                                      <p:cBhvr>
                                        <p:cTn id="13"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lewebpedagogique.com/adel2265/files/2013/05/11101.jpg"/>
          <p:cNvPicPr>
            <a:picLocks noChangeAspect="1" noChangeArrowheads="1"/>
          </p:cNvPicPr>
          <p:nvPr/>
        </p:nvPicPr>
        <p:blipFill>
          <a:blip r:embed="rId2"/>
          <a:srcRect/>
          <a:stretch>
            <a:fillRect/>
          </a:stretch>
        </p:blipFill>
        <p:spPr bwMode="auto">
          <a:xfrm>
            <a:off x="500034" y="1928802"/>
            <a:ext cx="3581400" cy="2695576"/>
          </a:xfrm>
          <a:prstGeom prst="rect">
            <a:avLst/>
          </a:prstGeom>
          <a:noFill/>
        </p:spPr>
      </p:pic>
      <p:sp>
        <p:nvSpPr>
          <p:cNvPr id="3" name="Rectangle 2"/>
          <p:cNvSpPr/>
          <p:nvPr/>
        </p:nvSpPr>
        <p:spPr>
          <a:xfrm>
            <a:off x="4500562" y="2071678"/>
            <a:ext cx="4000496" cy="1200329"/>
          </a:xfrm>
          <a:prstGeom prst="rect">
            <a:avLst/>
          </a:prstGeom>
        </p:spPr>
        <p:txBody>
          <a:bodyPr wrap="square">
            <a:spAutoFit/>
          </a:bodyPr>
          <a:lstStyle/>
          <a:p>
            <a:pPr algn="r"/>
            <a:r>
              <a:rPr lang="ar-SA" b="1" dirty="0" smtClean="0"/>
              <a:t>عند غلق الدّارة الكهربائيّة نلاحظ انحراف الإبرة الممغنطة الّتي وضعت موازية للسّلك، وهذا يدلّ على أنّ الكهرباء عندما يسري في سلك كهربائي </a:t>
            </a:r>
            <a:r>
              <a:rPr lang="ar-SA" b="1" dirty="0" err="1" smtClean="0"/>
              <a:t>فإنّة</a:t>
            </a:r>
            <a:r>
              <a:rPr lang="ar-SA" b="1" dirty="0" smtClean="0"/>
              <a:t> يولّد مجال مغناطيسي</a:t>
            </a:r>
            <a:endParaRPr lang="fr-FR"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xit" presetSubtype="0" fill="hold" nodeType="clickEffect">
                                  <p:stCondLst>
                                    <p:cond delay="0"/>
                                  </p:stCondLst>
                                  <p:childTnLst>
                                    <p:anim from="(ppt_x)" to="(ppt_x+1)" calcmode="lin" valueType="num">
                                      <p:cBhvr>
                                        <p:cTn id="6" dur="1000">
                                          <p:stCondLst>
                                            <p:cond delay="0"/>
                                          </p:stCondLst>
                                        </p:cTn>
                                        <p:tgtEl>
                                          <p:spTgt spid="8194"/>
                                        </p:tgtEl>
                                        <p:attrNameLst>
                                          <p:attrName>ppt_x</p:attrName>
                                        </p:attrNameLst>
                                      </p:cBhvr>
                                    </p:anim>
                                    <p:anim from="0" to="-1.0" calcmode="lin" valueType="num">
                                      <p:cBhvr>
                                        <p:cTn id="7" dur="200" accel="50000">
                                          <p:stCondLst>
                                            <p:cond delay="0"/>
                                          </p:stCondLst>
                                        </p:cTn>
                                        <p:tgtEl>
                                          <p:spTgt spid="8194"/>
                                        </p:tgtEl>
                                        <p:attrNameLst>
                                          <p:attrName>xshear</p:attrName>
                                        </p:attrNameLst>
                                      </p:cBhvr>
                                    </p:anim>
                                    <p:set>
                                      <p:cBhvr>
                                        <p:cTn id="8" dur="800">
                                          <p:stCondLst>
                                            <p:cond delay="200"/>
                                          </p:stCondLst>
                                        </p:cTn>
                                        <p:tgtEl>
                                          <p:spTgt spid="8194"/>
                                        </p:tgtEl>
                                        <p:attrNameLst>
                                          <p:attrName>xshear</p:attrName>
                                        </p:attrNameLst>
                                      </p:cBhvr>
                                      <p:to>
                                        <p:strVal val="-1.0"/>
                                      </p:to>
                                    </p:set>
                                    <p:set>
                                      <p:cBhvr>
                                        <p:cTn id="9" dur="1" fill="hold">
                                          <p:stCondLst>
                                            <p:cond delay="999"/>
                                          </p:stCondLst>
                                        </p:cTn>
                                        <p:tgtEl>
                                          <p:spTgt spid="819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34" presetClass="exit" presetSubtype="0" fill="hold" grpId="0" nodeType="clickEffect">
                                  <p:stCondLst>
                                    <p:cond delay="0"/>
                                  </p:stCondLst>
                                  <p:childTnLst>
                                    <p:anim from="(ppt_x)" to="(ppt_x+1)" calcmode="lin" valueType="num">
                                      <p:cBhvr>
                                        <p:cTn id="13" dur="1000">
                                          <p:stCondLst>
                                            <p:cond delay="0"/>
                                          </p:stCondLst>
                                        </p:cTn>
                                        <p:tgtEl>
                                          <p:spTgt spid="3"/>
                                        </p:tgtEl>
                                        <p:attrNameLst>
                                          <p:attrName>ppt_x</p:attrName>
                                        </p:attrNameLst>
                                      </p:cBhvr>
                                    </p:anim>
                                    <p:anim from="0" to="-1.0" calcmode="lin" valueType="num">
                                      <p:cBhvr>
                                        <p:cTn id="14" dur="200" accel="50000">
                                          <p:stCondLst>
                                            <p:cond delay="0"/>
                                          </p:stCondLst>
                                        </p:cTn>
                                        <p:tgtEl>
                                          <p:spTgt spid="3"/>
                                        </p:tgtEl>
                                        <p:attrNameLst>
                                          <p:attrName>xshear</p:attrName>
                                        </p:attrNameLst>
                                      </p:cBhvr>
                                    </p:anim>
                                    <p:set>
                                      <p:cBhvr>
                                        <p:cTn id="15" dur="800">
                                          <p:stCondLst>
                                            <p:cond delay="200"/>
                                          </p:stCondLst>
                                        </p:cTn>
                                        <p:tgtEl>
                                          <p:spTgt spid="3"/>
                                        </p:tgtEl>
                                        <p:attrNameLst>
                                          <p:attrName>xshear</p:attrName>
                                        </p:attrNameLst>
                                      </p:cBhvr>
                                      <p:to>
                                        <p:strVal val="-1.0"/>
                                      </p:to>
                                    </p:set>
                                    <p:set>
                                      <p:cBhvr>
                                        <p:cTn id="16"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lewebpedagogique.com/adel2265/files/2013/05/110.jpg"/>
          <p:cNvPicPr>
            <a:picLocks noChangeAspect="1" noChangeArrowheads="1"/>
          </p:cNvPicPr>
          <p:nvPr/>
        </p:nvPicPr>
        <p:blipFill>
          <a:blip r:embed="rId2"/>
          <a:srcRect/>
          <a:stretch>
            <a:fillRect/>
          </a:stretch>
        </p:blipFill>
        <p:spPr bwMode="auto">
          <a:xfrm>
            <a:off x="428596" y="1785926"/>
            <a:ext cx="3448050" cy="3200401"/>
          </a:xfrm>
          <a:prstGeom prst="rect">
            <a:avLst/>
          </a:prstGeom>
          <a:noFill/>
        </p:spPr>
      </p:pic>
      <p:sp>
        <p:nvSpPr>
          <p:cNvPr id="3" name="Rectangle 2"/>
          <p:cNvSpPr/>
          <p:nvPr/>
        </p:nvSpPr>
        <p:spPr>
          <a:xfrm>
            <a:off x="4429124" y="2000241"/>
            <a:ext cx="3857620" cy="2308324"/>
          </a:xfrm>
          <a:prstGeom prst="rect">
            <a:avLst/>
          </a:prstGeom>
        </p:spPr>
        <p:txBody>
          <a:bodyPr wrap="square">
            <a:spAutoFit/>
          </a:bodyPr>
          <a:lstStyle/>
          <a:p>
            <a:pPr algn="r" rtl="1"/>
            <a:r>
              <a:rPr lang="ar-SA" b="1" dirty="0" smtClean="0"/>
              <a:t>نربط بالدّارة الكهربائيّة وشيعة (</a:t>
            </a:r>
            <a:r>
              <a:rPr lang="ar-SA" b="1" dirty="0" err="1" smtClean="0"/>
              <a:t>لفيفة</a:t>
            </a:r>
            <a:r>
              <a:rPr lang="ar-SA" b="1" dirty="0" smtClean="0"/>
              <a:t>) فنلاحظ عند انغلاق الدّارة انجذاب الجهة الشّمالية للإبرة الممغنطة إلى إحدى جهتي </a:t>
            </a:r>
            <a:r>
              <a:rPr lang="ar-SA" b="1" dirty="0" err="1" smtClean="0"/>
              <a:t>الوشيعة</a:t>
            </a:r>
            <a:r>
              <a:rPr lang="ar-SA" b="1" dirty="0" smtClean="0"/>
              <a:t>  بينما تنجذب الجهة الجنوبيّة إلى الجهة الأخرى، وإذا غيّرنا قطبي المولّد فإنّ العكس يحصل، وهذا يدلّ على أنّ </a:t>
            </a:r>
            <a:r>
              <a:rPr lang="ar-SA" b="1" dirty="0" err="1" smtClean="0"/>
              <a:t>للوشيعة</a:t>
            </a:r>
            <a:r>
              <a:rPr lang="ar-SA" b="1" dirty="0" smtClean="0"/>
              <a:t> وجهان أحدهما شمالي والآخر جنوبي</a:t>
            </a:r>
            <a:endParaRPr lang="ar-SA" dirty="0" smtClean="0"/>
          </a:p>
          <a:p>
            <a:pPr algn="r" rtl="1"/>
            <a:r>
              <a:rPr lang="ar-SA" b="1" dirty="0" smtClean="0"/>
              <a:t>ـ يؤثّر ازدياد عدد لفّات </a:t>
            </a:r>
            <a:r>
              <a:rPr lang="ar-SA" b="1" dirty="0" err="1" smtClean="0"/>
              <a:t>اللّفيفة</a:t>
            </a:r>
            <a:r>
              <a:rPr lang="ar-SA" b="1" dirty="0" smtClean="0"/>
              <a:t> وشدّة التّيّار الكهربائي في قوة </a:t>
            </a:r>
            <a:r>
              <a:rPr lang="ar-SA" b="1" dirty="0" err="1" smtClean="0"/>
              <a:t>الكهرمغناطيس</a:t>
            </a:r>
            <a:endParaRPr lang="ar-S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xit" presetSubtype="0" fill="hold" grpId="0" nodeType="clickEffect">
                                  <p:stCondLst>
                                    <p:cond delay="0"/>
                                  </p:stCondLst>
                                  <p:childTnLst>
                                    <p:anim calcmode="discrete" valueType="str">
                                      <p:cBhvr>
                                        <p:cTn id="6" dur="1000"/>
                                        <p:tgtEl>
                                          <p:spTgt spid="3"/>
                                        </p:tgtEl>
                                        <p:attrNameLst>
                                          <p:attrName>style.visibility</p:attrName>
                                        </p:attrNameLst>
                                      </p:cBhvr>
                                      <p:tavLst>
                                        <p:tav tm="0">
                                          <p:val>
                                            <p:strVal val="hidden"/>
                                          </p:val>
                                        </p:tav>
                                        <p:tav tm="50000">
                                          <p:val>
                                            <p:strVal val="visible"/>
                                          </p:val>
                                        </p:tav>
                                      </p:tavLst>
                                    </p:anim>
                                    <p:set>
                                      <p:cBhvr>
                                        <p:cTn id="7" dur="1" fill="hold">
                                          <p:stCondLst>
                                            <p:cond delay="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5" presetClass="exit" presetSubtype="0" fill="hold" nodeType="clickEffect">
                                  <p:stCondLst>
                                    <p:cond delay="0"/>
                                  </p:stCondLst>
                                  <p:childTnLst>
                                    <p:animEffect transition="out" filter="fade">
                                      <p:cBhvr>
                                        <p:cTn id="11" dur="2000"/>
                                        <p:tgtEl>
                                          <p:spTgt spid="6146"/>
                                        </p:tgtEl>
                                      </p:cBhvr>
                                    </p:animEffect>
                                    <p:anim calcmode="lin" valueType="num">
                                      <p:cBhvr>
                                        <p:cTn id="12" dur="2000"/>
                                        <p:tgtEl>
                                          <p:spTgt spid="6146"/>
                                        </p:tgtEl>
                                        <p:attrNameLst>
                                          <p:attrName>style.rotation</p:attrName>
                                        </p:attrNameLst>
                                      </p:cBhvr>
                                      <p:tavLst>
                                        <p:tav tm="0">
                                          <p:val>
                                            <p:fltVal val="0"/>
                                          </p:val>
                                        </p:tav>
                                        <p:tav tm="100000">
                                          <p:val>
                                            <p:fltVal val="720"/>
                                          </p:val>
                                        </p:tav>
                                      </p:tavLst>
                                    </p:anim>
                                    <p:anim calcmode="lin" valueType="num">
                                      <p:cBhvr>
                                        <p:cTn id="13" dur="2000"/>
                                        <p:tgtEl>
                                          <p:spTgt spid="6146"/>
                                        </p:tgtEl>
                                        <p:attrNameLst>
                                          <p:attrName>ppt_h</p:attrName>
                                        </p:attrNameLst>
                                      </p:cBhvr>
                                      <p:tavLst>
                                        <p:tav tm="0">
                                          <p:val>
                                            <p:strVal val="ppt_h"/>
                                          </p:val>
                                        </p:tav>
                                        <p:tav tm="100000">
                                          <p:val>
                                            <p:fltVal val="0"/>
                                          </p:val>
                                        </p:tav>
                                      </p:tavLst>
                                    </p:anim>
                                    <p:anim calcmode="lin" valueType="num">
                                      <p:cBhvr>
                                        <p:cTn id="14" dur="2000"/>
                                        <p:tgtEl>
                                          <p:spTgt spid="6146"/>
                                        </p:tgtEl>
                                        <p:attrNameLst>
                                          <p:attrName>ppt_w</p:attrName>
                                        </p:attrNameLst>
                                      </p:cBhvr>
                                      <p:tavLst>
                                        <p:tav tm="0">
                                          <p:val>
                                            <p:strVal val="ppt_w"/>
                                          </p:val>
                                        </p:tav>
                                        <p:tav tm="100000">
                                          <p:val>
                                            <p:fltVal val="0"/>
                                          </p:val>
                                        </p:tav>
                                      </p:tavLst>
                                    </p:anim>
                                    <p:set>
                                      <p:cBhvr>
                                        <p:cTn id="15" dur="1" fill="hold">
                                          <p:stCondLst>
                                            <p:cond delay="1999"/>
                                          </p:stCondLst>
                                        </p:cTn>
                                        <p:tgtEl>
                                          <p:spTgt spid="61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lewebpedagogique.com/adel2265/files/2013/05/1021.jpg"/>
          <p:cNvPicPr>
            <a:picLocks noChangeAspect="1" noChangeArrowheads="1"/>
          </p:cNvPicPr>
          <p:nvPr/>
        </p:nvPicPr>
        <p:blipFill>
          <a:blip r:embed="rId2"/>
          <a:srcRect/>
          <a:stretch>
            <a:fillRect/>
          </a:stretch>
        </p:blipFill>
        <p:spPr bwMode="auto">
          <a:xfrm>
            <a:off x="285720" y="2428868"/>
            <a:ext cx="3438525" cy="3171826"/>
          </a:xfrm>
          <a:prstGeom prst="rect">
            <a:avLst/>
          </a:prstGeom>
          <a:noFill/>
        </p:spPr>
      </p:pic>
      <p:sp>
        <p:nvSpPr>
          <p:cNvPr id="5" name="Rectangle 4"/>
          <p:cNvSpPr/>
          <p:nvPr/>
        </p:nvSpPr>
        <p:spPr>
          <a:xfrm>
            <a:off x="4000496" y="1214422"/>
            <a:ext cx="4572000" cy="2031325"/>
          </a:xfrm>
          <a:prstGeom prst="rect">
            <a:avLst/>
          </a:prstGeom>
        </p:spPr>
        <p:txBody>
          <a:bodyPr>
            <a:spAutoFit/>
          </a:bodyPr>
          <a:lstStyle/>
          <a:p>
            <a:pPr algn="r"/>
            <a:r>
              <a:rPr lang="ar-SA" b="1" dirty="0" smtClean="0"/>
              <a:t>أمّا إذا لففنا السلك الكهربائي حول مسمار من الحديد فإنّنا </a:t>
            </a:r>
            <a:r>
              <a:rPr lang="ar-SA" b="1" dirty="0" err="1" smtClean="0"/>
              <a:t>نتحصّل</a:t>
            </a:r>
            <a:r>
              <a:rPr lang="ar-SA" b="1" dirty="0" smtClean="0"/>
              <a:t> على </a:t>
            </a:r>
            <a:r>
              <a:rPr lang="ar-SA" b="1" dirty="0" err="1" smtClean="0"/>
              <a:t>لفيفة</a:t>
            </a:r>
            <a:r>
              <a:rPr lang="ar-SA" b="1" dirty="0" smtClean="0"/>
              <a:t> ذات نواة، وبغلق الدّارة يمرّ التّيّار الكهربائي في </a:t>
            </a:r>
            <a:r>
              <a:rPr lang="ar-SA" b="1" dirty="0" err="1" smtClean="0"/>
              <a:t>اللّفيفة</a:t>
            </a:r>
            <a:r>
              <a:rPr lang="ar-SA" b="1" dirty="0" smtClean="0"/>
              <a:t> فيتولّد داخلها مجال مغناطيسي يسبّب مغنطة المسمار فتصبح له خاصيّة جذب الأجسام الحديديّة. وبذلك </a:t>
            </a:r>
            <a:r>
              <a:rPr lang="ar-SA" b="1" dirty="0" err="1" smtClean="0"/>
              <a:t>نتحصّل</a:t>
            </a:r>
            <a:r>
              <a:rPr lang="ar-SA" b="1" dirty="0" smtClean="0"/>
              <a:t> على مغنط كهربائي (</a:t>
            </a:r>
            <a:r>
              <a:rPr lang="ar-SA" b="1" dirty="0" err="1" smtClean="0"/>
              <a:t>كهرمغناطيس</a:t>
            </a:r>
            <a:r>
              <a:rPr lang="ar-SA" b="1" dirty="0" smtClean="0"/>
              <a:t>) له قطبان حيث يجذب قطبه الشّمالي القطب الجنوبي للبوصلة، ويجذب قطبه الجنوبي القطب الشمالي للبوصلة</a:t>
            </a:r>
            <a:endParaRPr lang="fr-F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xit" presetSubtype="0" accel="100000" fill="hold" grpId="0" nodeType="clickEffect">
                                  <p:stCondLst>
                                    <p:cond delay="0"/>
                                  </p:stCondLst>
                                  <p:childTnLst>
                                    <p:anim calcmode="lin" valueType="num">
                                      <p:cBhvr>
                                        <p:cTn id="6" dur="1000"/>
                                        <p:tgtEl>
                                          <p:spTgt spid="5"/>
                                        </p:tgtEl>
                                        <p:attrNameLst>
                                          <p:attrName>ppt_w</p:attrName>
                                        </p:attrNameLst>
                                      </p:cBhvr>
                                      <p:tavLst>
                                        <p:tav tm="0">
                                          <p:val>
                                            <p:strVal val="ppt_w"/>
                                          </p:val>
                                        </p:tav>
                                        <p:tav tm="100000">
                                          <p:val>
                                            <p:strVal val="ppt_w+.3"/>
                                          </p:val>
                                        </p:tav>
                                      </p:tavLst>
                                    </p:anim>
                                    <p:anim calcmode="lin" valueType="num">
                                      <p:cBhvr>
                                        <p:cTn id="7" dur="1000"/>
                                        <p:tgtEl>
                                          <p:spTgt spid="5"/>
                                        </p:tgtEl>
                                        <p:attrNameLst>
                                          <p:attrName>ppt_h</p:attrName>
                                        </p:attrNameLst>
                                      </p:cBhvr>
                                      <p:tavLst>
                                        <p:tav tm="0">
                                          <p:val>
                                            <p:strVal val="ppt_h"/>
                                          </p:val>
                                        </p:tav>
                                        <p:tav tm="100000">
                                          <p:val>
                                            <p:strVal val="ppt_h"/>
                                          </p:val>
                                        </p:tav>
                                      </p:tavLst>
                                    </p:anim>
                                    <p:animEffect transition="out" filter="fade">
                                      <p:cBhvr>
                                        <p:cTn id="8" dur="1000"/>
                                        <p:tgtEl>
                                          <p:spTgt spid="5"/>
                                        </p:tgtEl>
                                      </p:cBhvr>
                                    </p:animEffect>
                                    <p:set>
                                      <p:cBhvr>
                                        <p:cTn id="9" dur="1" fill="hold">
                                          <p:stCondLst>
                                            <p:cond delay="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1" presetClass="exit" presetSubtype="0" fill="hold" nodeType="clickEffect">
                                  <p:stCondLst>
                                    <p:cond delay="0"/>
                                  </p:stCondLst>
                                  <p:childTnLst>
                                    <p:anim calcmode="discrete" valueType="str">
                                      <p:cBhvr>
                                        <p:cTn id="13" dur="1000"/>
                                        <p:tgtEl>
                                          <p:spTgt spid="5124"/>
                                        </p:tgtEl>
                                        <p:attrNameLst>
                                          <p:attrName>style.visibility</p:attrName>
                                        </p:attrNameLst>
                                      </p:cBhvr>
                                      <p:tavLst>
                                        <p:tav tm="0">
                                          <p:val>
                                            <p:strVal val="hidden"/>
                                          </p:val>
                                        </p:tav>
                                        <p:tav tm="50000">
                                          <p:val>
                                            <p:strVal val="visible"/>
                                          </p:val>
                                        </p:tav>
                                      </p:tavLst>
                                    </p:anim>
                                    <p:set>
                                      <p:cBhvr>
                                        <p:cTn id="14" dur="1" fill="hold">
                                          <p:stCondLst>
                                            <p:cond delay="999"/>
                                          </p:stCondLst>
                                        </p:cTn>
                                        <p:tgtEl>
                                          <p:spTgt spid="51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lewebpedagogique.com/adel2265/files/2013/05/images-11.jpg"/>
          <p:cNvPicPr>
            <a:picLocks noChangeAspect="1" noChangeArrowheads="1"/>
          </p:cNvPicPr>
          <p:nvPr/>
        </p:nvPicPr>
        <p:blipFill>
          <a:blip r:embed="rId2"/>
          <a:srcRect/>
          <a:stretch>
            <a:fillRect/>
          </a:stretch>
        </p:blipFill>
        <p:spPr bwMode="auto">
          <a:xfrm>
            <a:off x="500034" y="1643050"/>
            <a:ext cx="2190750" cy="2085976"/>
          </a:xfrm>
          <a:prstGeom prst="rect">
            <a:avLst/>
          </a:prstGeom>
          <a:noFill/>
        </p:spPr>
      </p:pic>
      <p:pic>
        <p:nvPicPr>
          <p:cNvPr id="3076" name="Picture 4" descr="http://lewebpedagogique.com/adel2265/files/2013/05/2983-B_thumb.jpg"/>
          <p:cNvPicPr>
            <a:picLocks noChangeAspect="1" noChangeArrowheads="1"/>
          </p:cNvPicPr>
          <p:nvPr/>
        </p:nvPicPr>
        <p:blipFill>
          <a:blip r:embed="rId3"/>
          <a:srcRect/>
          <a:stretch>
            <a:fillRect/>
          </a:stretch>
        </p:blipFill>
        <p:spPr bwMode="auto">
          <a:xfrm>
            <a:off x="3214678" y="2285992"/>
            <a:ext cx="1571625" cy="1571626"/>
          </a:xfrm>
          <a:prstGeom prst="rect">
            <a:avLst/>
          </a:prstGeom>
          <a:noFill/>
        </p:spPr>
      </p:pic>
      <p:pic>
        <p:nvPicPr>
          <p:cNvPr id="3078" name="Picture 6" descr="http://lewebpedagogique.com/adel2265/files/2013/05/%D8%B9%D8%B1%D8%B6-%D8%B1%D8%A7%D8%AF%D9%8A%D9%88-%D8%B4%D8%A7%D9%83-%D8%B9%D9%84%D9%89-%D9%85%D9%83%D8%A8%D8%B1-%D8%B5%D9%88%D8%AA-%D8%A8%D9%82%D8%AF%D8%B1%D8%A9-10-%D9%88%D8%A7%D8%AA-%D9%8A%D9%88%D9%85-2-%D9%85%D8%A7%D8%B1%D8%B3-2013.jpg"/>
          <p:cNvPicPr>
            <a:picLocks noChangeAspect="1" noChangeArrowheads="1"/>
          </p:cNvPicPr>
          <p:nvPr/>
        </p:nvPicPr>
        <p:blipFill>
          <a:blip r:embed="rId4"/>
          <a:srcRect/>
          <a:stretch>
            <a:fillRect/>
          </a:stretch>
        </p:blipFill>
        <p:spPr bwMode="auto">
          <a:xfrm>
            <a:off x="1357290" y="4286256"/>
            <a:ext cx="3009900" cy="2095501"/>
          </a:xfrm>
          <a:prstGeom prst="rect">
            <a:avLst/>
          </a:prstGeom>
          <a:noFill/>
        </p:spPr>
      </p:pic>
      <p:sp>
        <p:nvSpPr>
          <p:cNvPr id="6" name="Rectangle 5"/>
          <p:cNvSpPr/>
          <p:nvPr/>
        </p:nvSpPr>
        <p:spPr>
          <a:xfrm>
            <a:off x="4429124" y="928670"/>
            <a:ext cx="4572000" cy="1200329"/>
          </a:xfrm>
          <a:prstGeom prst="rect">
            <a:avLst/>
          </a:prstGeom>
        </p:spPr>
        <p:txBody>
          <a:bodyPr>
            <a:spAutoFit/>
          </a:bodyPr>
          <a:lstStyle/>
          <a:p>
            <a:pPr algn="r"/>
            <a:r>
              <a:rPr lang="ar-SA" b="1" dirty="0" smtClean="0"/>
              <a:t>استغلّ الإنسان خاصيّة </a:t>
            </a:r>
            <a:r>
              <a:rPr lang="ar-SA" b="1" dirty="0" err="1" smtClean="0"/>
              <a:t>المغنط</a:t>
            </a:r>
            <a:r>
              <a:rPr lang="ar-SA" b="1" dirty="0" smtClean="0"/>
              <a:t> الكهربائي (</a:t>
            </a:r>
            <a:r>
              <a:rPr lang="ar-SA" b="1" dirty="0" err="1" smtClean="0"/>
              <a:t>الكهرمغناطيس</a:t>
            </a:r>
            <a:r>
              <a:rPr lang="ar-SA" b="1" dirty="0" smtClean="0"/>
              <a:t>) في صنع آلات نجد منها  الأجراس الكهربائية ومكبرات الصوت والمحركات الكهربائية والمولدات والرّافعات وغيرها…</a:t>
            </a:r>
            <a:endParaRPr lang="fr-FR"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xit" presetSubtype="0" fill="hold" nodeType="clickEffect">
                                  <p:stCondLst>
                                    <p:cond delay="0"/>
                                  </p:stCondLst>
                                  <p:childTnLst>
                                    <p:animEffect transition="out" filter="fade">
                                      <p:cBhvr>
                                        <p:cTn id="6" dur="2000"/>
                                        <p:tgtEl>
                                          <p:spTgt spid="3074"/>
                                        </p:tgtEl>
                                      </p:cBhvr>
                                    </p:animEffect>
                                    <p:anim calcmode="lin" valueType="num">
                                      <p:cBhvr>
                                        <p:cTn id="7" dur="2000"/>
                                        <p:tgtEl>
                                          <p:spTgt spid="3074"/>
                                        </p:tgtEl>
                                        <p:attrNameLst>
                                          <p:attrName>style.rotation</p:attrName>
                                        </p:attrNameLst>
                                      </p:cBhvr>
                                      <p:tavLst>
                                        <p:tav tm="0">
                                          <p:val>
                                            <p:fltVal val="0"/>
                                          </p:val>
                                        </p:tav>
                                        <p:tav tm="100000">
                                          <p:val>
                                            <p:fltVal val="720"/>
                                          </p:val>
                                        </p:tav>
                                      </p:tavLst>
                                    </p:anim>
                                    <p:anim calcmode="lin" valueType="num">
                                      <p:cBhvr>
                                        <p:cTn id="8" dur="2000"/>
                                        <p:tgtEl>
                                          <p:spTgt spid="3074"/>
                                        </p:tgtEl>
                                        <p:attrNameLst>
                                          <p:attrName>ppt_h</p:attrName>
                                        </p:attrNameLst>
                                      </p:cBhvr>
                                      <p:tavLst>
                                        <p:tav tm="0">
                                          <p:val>
                                            <p:strVal val="ppt_h"/>
                                          </p:val>
                                        </p:tav>
                                        <p:tav tm="100000">
                                          <p:val>
                                            <p:fltVal val="0"/>
                                          </p:val>
                                        </p:tav>
                                      </p:tavLst>
                                    </p:anim>
                                    <p:anim calcmode="lin" valueType="num">
                                      <p:cBhvr>
                                        <p:cTn id="9" dur="2000"/>
                                        <p:tgtEl>
                                          <p:spTgt spid="3074"/>
                                        </p:tgtEl>
                                        <p:attrNameLst>
                                          <p:attrName>ppt_w</p:attrName>
                                        </p:attrNameLst>
                                      </p:cBhvr>
                                      <p:tavLst>
                                        <p:tav tm="0">
                                          <p:val>
                                            <p:strVal val="ppt_w"/>
                                          </p:val>
                                        </p:tav>
                                        <p:tav tm="100000">
                                          <p:val>
                                            <p:fltVal val="0"/>
                                          </p:val>
                                        </p:tav>
                                      </p:tavLst>
                                    </p:anim>
                                    <p:set>
                                      <p:cBhvr>
                                        <p:cTn id="10" dur="1" fill="hold">
                                          <p:stCondLst>
                                            <p:cond delay="1999"/>
                                          </p:stCondLst>
                                        </p:cTn>
                                        <p:tgtEl>
                                          <p:spTgt spid="307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4" presetClass="exit" presetSubtype="0" fill="hold" nodeType="clickEffect">
                                  <p:stCondLst>
                                    <p:cond delay="0"/>
                                  </p:stCondLst>
                                  <p:childTnLst>
                                    <p:anim from="(ppt_x)" to="(ppt_x+1)" calcmode="lin" valueType="num">
                                      <p:cBhvr>
                                        <p:cTn id="14" dur="1000">
                                          <p:stCondLst>
                                            <p:cond delay="0"/>
                                          </p:stCondLst>
                                        </p:cTn>
                                        <p:tgtEl>
                                          <p:spTgt spid="3076"/>
                                        </p:tgtEl>
                                        <p:attrNameLst>
                                          <p:attrName>ppt_x</p:attrName>
                                        </p:attrNameLst>
                                      </p:cBhvr>
                                    </p:anim>
                                    <p:anim from="0" to="-1.0" calcmode="lin" valueType="num">
                                      <p:cBhvr>
                                        <p:cTn id="15" dur="200" accel="50000">
                                          <p:stCondLst>
                                            <p:cond delay="0"/>
                                          </p:stCondLst>
                                        </p:cTn>
                                        <p:tgtEl>
                                          <p:spTgt spid="3076"/>
                                        </p:tgtEl>
                                        <p:attrNameLst>
                                          <p:attrName>xshear</p:attrName>
                                        </p:attrNameLst>
                                      </p:cBhvr>
                                    </p:anim>
                                    <p:set>
                                      <p:cBhvr>
                                        <p:cTn id="16" dur="800">
                                          <p:stCondLst>
                                            <p:cond delay="200"/>
                                          </p:stCondLst>
                                        </p:cTn>
                                        <p:tgtEl>
                                          <p:spTgt spid="3076"/>
                                        </p:tgtEl>
                                        <p:attrNameLst>
                                          <p:attrName>xshear</p:attrName>
                                        </p:attrNameLst>
                                      </p:cBhvr>
                                      <p:to>
                                        <p:strVal val="-1.0"/>
                                      </p:to>
                                    </p:set>
                                    <p:set>
                                      <p:cBhvr>
                                        <p:cTn id="17" dur="1" fill="hold">
                                          <p:stCondLst>
                                            <p:cond delay="999"/>
                                          </p:stCondLst>
                                        </p:cTn>
                                        <p:tgtEl>
                                          <p:spTgt spid="307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nodeType="clickEffect">
                                  <p:stCondLst>
                                    <p:cond delay="0"/>
                                  </p:stCondLst>
                                  <p:childTnLst>
                                    <p:animEffect transition="out" filter="checkerboard(across)">
                                      <p:cBhvr>
                                        <p:cTn id="21" dur="500"/>
                                        <p:tgtEl>
                                          <p:spTgt spid="3078"/>
                                        </p:tgtEl>
                                      </p:cBhvr>
                                    </p:animEffect>
                                    <p:set>
                                      <p:cBhvr>
                                        <p:cTn id="22" dur="1" fill="hold">
                                          <p:stCondLst>
                                            <p:cond delay="499"/>
                                          </p:stCondLst>
                                        </p:cTn>
                                        <p:tgtEl>
                                          <p:spTgt spid="307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7" presetClass="exit" presetSubtype="10" fill="hold" grpId="0" nodeType="clickEffect">
                                  <p:stCondLst>
                                    <p:cond delay="0"/>
                                  </p:stCondLst>
                                  <p:childTnLst>
                                    <p:anim calcmode="lin" valueType="num">
                                      <p:cBhvr>
                                        <p:cTn id="26" dur="500"/>
                                        <p:tgtEl>
                                          <p:spTgt spid="6"/>
                                        </p:tgtEl>
                                        <p:attrNameLst>
                                          <p:attrName>ppt_w</p:attrName>
                                        </p:attrNameLst>
                                      </p:cBhvr>
                                      <p:tavLst>
                                        <p:tav tm="0">
                                          <p:val>
                                            <p:strVal val="ppt_w"/>
                                          </p:val>
                                        </p:tav>
                                        <p:tav tm="100000">
                                          <p:val>
                                            <p:fltVal val="0"/>
                                          </p:val>
                                        </p:tav>
                                      </p:tavLst>
                                    </p:anim>
                                    <p:anim calcmode="lin" valueType="num">
                                      <p:cBhvr>
                                        <p:cTn id="27" dur="500"/>
                                        <p:tgtEl>
                                          <p:spTgt spid="6"/>
                                        </p:tgtEl>
                                        <p:attrNameLst>
                                          <p:attrName>ppt_h</p:attrName>
                                        </p:attrNameLst>
                                      </p:cBhvr>
                                      <p:tavLst>
                                        <p:tav tm="0">
                                          <p:val>
                                            <p:strVal val="ppt_h"/>
                                          </p:val>
                                        </p:tav>
                                        <p:tav tm="100000">
                                          <p:val>
                                            <p:strVal val="ppt_h"/>
                                          </p:val>
                                        </p:tav>
                                      </p:tavLst>
                                    </p:anim>
                                    <p:set>
                                      <p:cBhvr>
                                        <p:cTn id="2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42984"/>
            <a:ext cx="4572000" cy="3970318"/>
          </a:xfrm>
          <a:prstGeom prst="rect">
            <a:avLst/>
          </a:prstGeom>
        </p:spPr>
        <p:txBody>
          <a:bodyPr wrap="square">
            <a:spAutoFit/>
          </a:bodyPr>
          <a:lstStyle/>
          <a:p>
            <a:pPr algn="r"/>
            <a:r>
              <a:rPr lang="ar-TN" dirty="0" smtClean="0"/>
              <a:t>يوجد </a:t>
            </a:r>
            <a:r>
              <a:rPr lang="ar-TN" dirty="0" err="1" smtClean="0"/>
              <a:t>للمغانط</a:t>
            </a:r>
            <a:r>
              <a:rPr lang="ar-TN" dirty="0" smtClean="0"/>
              <a:t> الطبيعية (الحجر المغناطيسي) مجالاً مغناطيسياً يؤثر فيه على مواد معينة، مثل الحديد (مواد مغناطيسية) بقوة مغناطيسية وتجذبها نحوها، كما يوجد أيضاً للشحنات الكهربائية مجالاً كهربائياً تؤثر فيه على الشحنات الكهربائية الأخرى بقوة كهربائية، وإذا تحركت الشحنات الكهربائية أنتجت تياراً كهربائياً. تمّ ملاحظة العلاقة بين الكهرباء والمغناطيسية عام 1820م، وذلك بعد أن اكتشف العالم </a:t>
            </a:r>
            <a:r>
              <a:rPr lang="ar-TN" dirty="0" err="1" smtClean="0"/>
              <a:t>الدنماركي</a:t>
            </a:r>
            <a:r>
              <a:rPr lang="ar-TN" dirty="0" smtClean="0"/>
              <a:t> هانز </a:t>
            </a:r>
            <a:r>
              <a:rPr lang="ar-TN" dirty="0" err="1" smtClean="0"/>
              <a:t>أورستد</a:t>
            </a:r>
            <a:r>
              <a:rPr lang="ar-TN" dirty="0" smtClean="0"/>
              <a:t> أثناء تجربة مهمة أنّ الإبرة المغناطيسية تنحرف إذا ما اقتربت من سلك يمر به تيار كهربائي، وبعد هذا الاكتشاف استنتج أنّ المجالات المغناطيسية تحدث نتيجة تيارات صغيرة سببها حركة داخل ذرات المادة.</a:t>
            </a:r>
            <a:br>
              <a:rPr lang="ar-TN" dirty="0" smtClean="0"/>
            </a:br>
            <a:r>
              <a:rPr lang="ar-TN" dirty="0" smtClean="0"/>
              <a:t/>
            </a:r>
            <a:br>
              <a:rPr lang="ar-TN" dirty="0" smtClean="0"/>
            </a:br>
            <a:endParaRPr lang="fr-FR" dirty="0"/>
          </a:p>
        </p:txBody>
      </p:sp>
      <p:sp>
        <p:nvSpPr>
          <p:cNvPr id="2050" name="AutoShape 2" descr="Ø§ÙØªØ£Ø«ÙØ± Ø§ÙÙØºÙØ§Ø·ÙØ³Ù Ø¹ÙÙ Ø§ÙØªÙØ§Ø± Ø§ÙÙÙØ±Ø¨Ø§Ø¦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Ø§ÙØªØ£Ø«ÙØ± Ø§ÙÙØºÙØ§Ø·ÙØ³Ù Ø¹ÙÙ Ø§ÙØªÙØ§Ø± Ø§ÙÙÙØ±Ø¨Ø§Ø¦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4" name="AutoShape 6" descr="Ø§ÙØªØ£Ø«ÙØ± Ø§ÙÙØºÙØ§Ø·ÙØ³Ù Ø¹ÙÙ Ø§ÙØªÙØ§Ø± Ø§ÙÙÙØ±Ø¨Ø§Ø¦Ù"/>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style.rotation</p:attrName>
                                        </p:attrNameLst>
                                      </p:cBhvr>
                                      <p:tavLst>
                                        <p:tav tm="0">
                                          <p:val>
                                            <p:fltVal val="0"/>
                                          </p:val>
                                        </p:tav>
                                        <p:tav tm="100000">
                                          <p:val>
                                            <p:fltVal val="720"/>
                                          </p:val>
                                        </p:tav>
                                      </p:tavLst>
                                    </p:anim>
                                    <p:anim calcmode="lin" valueType="num">
                                      <p:cBhvr>
                                        <p:cTn id="8" dur="2000"/>
                                        <p:tgtEl>
                                          <p:spTgt spid="2"/>
                                        </p:tgtEl>
                                        <p:attrNameLst>
                                          <p:attrName>ppt_h</p:attrName>
                                        </p:attrNameLst>
                                      </p:cBhvr>
                                      <p:tavLst>
                                        <p:tav tm="0">
                                          <p:val>
                                            <p:strVal val="ppt_h"/>
                                          </p:val>
                                        </p:tav>
                                        <p:tav tm="100000">
                                          <p:val>
                                            <p:fltVal val="0"/>
                                          </p:val>
                                        </p:tav>
                                      </p:tavLst>
                                    </p:anim>
                                    <p:anim calcmode="lin" valueType="num">
                                      <p:cBhvr>
                                        <p:cTn id="9" dur="2000"/>
                                        <p:tgtEl>
                                          <p:spTgt spid="2"/>
                                        </p:tgtEl>
                                        <p:attrNameLst>
                                          <p:attrName>ppt_w</p:attrName>
                                        </p:attrNameLst>
                                      </p:cBhvr>
                                      <p:tavLst>
                                        <p:tav tm="0">
                                          <p:val>
                                            <p:strVal val="ppt_w"/>
                                          </p:val>
                                        </p:tav>
                                        <p:tav tm="100000">
                                          <p:val>
                                            <p:fltVal val="0"/>
                                          </p:val>
                                        </p:tav>
                                      </p:tavLst>
                                    </p:anim>
                                    <p:set>
                                      <p:cBhvr>
                                        <p:cTn id="1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RÃ©sultat de recherche d'images pour &quot;â«Ø§ÙØªØ§Ø«ÙØ± Ø§ÙÙØºÙØ§Ø·ÙØ³Ù ÙÙØªÙØ§Ø± Ø§ÙÙÙØ±Ø¨Ùâ¬â&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2532" name="AutoShape 4" descr="RÃ©sultat de recherche d'images pour &quot;â«Ø§ÙØªØ§Ø«ÙØ± Ø§ÙÙØºÙØ§Ø·ÙØ³Ù ÙÙØªÙØ§Ø± Ø§ÙÙÙØ±Ø¨Ùâ¬â&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2534" name="AutoShape 6" descr="RÃ©sultat de recherche d'images pour &quot;â«Ø§ÙØªØ§Ø«ÙØ± Ø§ÙÙØºÙØ§Ø·ÙØ³Ù ÙÙØªÙØ§Ø± Ø§ÙÙÙØ±Ø¨Ùâ¬â&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2536" name="AutoShape 8" descr="https://3.bp.blogspot.com/-UWWMKLxOQrk/WfO68gU8LMI/AAAAAAAACxY/sQ134nMWQIUDnBUP5rvymO8nobmem-dsgCLcBGAs/s1600/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2538" name="AutoShape 10" descr="https://3.bp.blogspot.com/-UWWMKLxOQrk/WfO68gU8LMI/AAAAAAAACxY/sQ134nMWQIUDnBUP5rvymO8nobmem-dsgCLcBGAs/s1600/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2540" name="AutoShape 12" descr="https://3.bp.blogspot.com/-UWWMKLxOQrk/WfO68gU8LMI/AAAAAAAACxY/sQ134nMWQIUDnBUP5rvymO8nobmem-dsgCLcBGAs/s1600/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2541" name="Picture 13"/>
          <p:cNvPicPr>
            <a:picLocks noChangeAspect="1" noChangeArrowheads="1"/>
          </p:cNvPicPr>
          <p:nvPr/>
        </p:nvPicPr>
        <p:blipFill>
          <a:blip r:embed="rId2"/>
          <a:srcRect/>
          <a:stretch>
            <a:fillRect/>
          </a:stretch>
        </p:blipFill>
        <p:spPr bwMode="auto">
          <a:xfrm>
            <a:off x="2071670" y="1857364"/>
            <a:ext cx="4577924" cy="3429024"/>
          </a:xfrm>
          <a:prstGeom prst="rect">
            <a:avLst/>
          </a:prstGeom>
          <a:noFill/>
          <a:ln w="9525">
            <a:noFill/>
            <a:miter lim="800000"/>
            <a:headEnd/>
            <a:tailEnd/>
          </a:ln>
          <a:effectLst/>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xit" presetSubtype="0" fill="hold" nodeType="clickEffect">
                                  <p:stCondLst>
                                    <p:cond delay="0"/>
                                  </p:stCondLst>
                                  <p:childTnLst>
                                    <p:anim from="(ppt_x)" to="(ppt_x+1)" calcmode="lin" valueType="num">
                                      <p:cBhvr>
                                        <p:cTn id="6" dur="1000">
                                          <p:stCondLst>
                                            <p:cond delay="0"/>
                                          </p:stCondLst>
                                        </p:cTn>
                                        <p:tgtEl>
                                          <p:spTgt spid="22541"/>
                                        </p:tgtEl>
                                        <p:attrNameLst>
                                          <p:attrName>ppt_x</p:attrName>
                                        </p:attrNameLst>
                                      </p:cBhvr>
                                    </p:anim>
                                    <p:anim from="0" to="-1.0" calcmode="lin" valueType="num">
                                      <p:cBhvr>
                                        <p:cTn id="7" dur="200" accel="50000">
                                          <p:stCondLst>
                                            <p:cond delay="0"/>
                                          </p:stCondLst>
                                        </p:cTn>
                                        <p:tgtEl>
                                          <p:spTgt spid="22541"/>
                                        </p:tgtEl>
                                        <p:attrNameLst>
                                          <p:attrName>xshear</p:attrName>
                                        </p:attrNameLst>
                                      </p:cBhvr>
                                    </p:anim>
                                    <p:set>
                                      <p:cBhvr>
                                        <p:cTn id="8" dur="800">
                                          <p:stCondLst>
                                            <p:cond delay="200"/>
                                          </p:stCondLst>
                                        </p:cTn>
                                        <p:tgtEl>
                                          <p:spTgt spid="22541"/>
                                        </p:tgtEl>
                                        <p:attrNameLst>
                                          <p:attrName>xshear</p:attrName>
                                        </p:attrNameLst>
                                      </p:cBhvr>
                                      <p:to>
                                        <p:strVal val="-1.0"/>
                                      </p:to>
                                    </p:set>
                                    <p:set>
                                      <p:cBhvr>
                                        <p:cTn id="9" dur="1" fill="hold">
                                          <p:stCondLst>
                                            <p:cond delay="999"/>
                                          </p:stCondLst>
                                        </p:cTn>
                                        <p:tgtEl>
                                          <p:spTgt spid="225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عرض حول القدس محمد يوسف خج</Template>
  <TotalTime>27</TotalTime>
  <Words>227</Words>
  <Application>Microsoft Office PowerPoint</Application>
  <PresentationFormat>Affichage à l'écran (4:3)</PresentationFormat>
  <Paragraphs>8</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Oriel</vt:lpstr>
      <vt:lpstr>Diapositive 1</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versus</dc:creator>
  <cp:lastModifiedBy>versus</cp:lastModifiedBy>
  <cp:revision>1</cp:revision>
  <dcterms:created xsi:type="dcterms:W3CDTF">2018-04-23T12:41:02Z</dcterms:created>
  <dcterms:modified xsi:type="dcterms:W3CDTF">2018-04-23T13:11:17Z</dcterms:modified>
</cp:coreProperties>
</file>