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5/14/2018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TN" sz="4400" dirty="0" smtClean="0"/>
              <a:t>التكاثر الزهري عند النبات</a:t>
            </a:r>
            <a:endParaRPr lang="fr-FR" sz="4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تتكاثر النباتات كسائر الكائنات الحية.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هناك نباتات تتكاثر بالبذور حيث نغرس بذرة تنمو لتتحول إلى نبتة تزهر </a:t>
            </a:r>
            <a:r>
              <a:rPr lang="ar-TN" dirty="0" err="1" smtClean="0"/>
              <a:t>فتثمر</a:t>
            </a:r>
            <a:r>
              <a:rPr lang="ar-TN" dirty="0" smtClean="0"/>
              <a:t> و نحصل من خلالها على بذرة جديدة مثل الحبوب </a:t>
            </a:r>
            <a:r>
              <a:rPr lang="ar-TN" dirty="0" err="1" smtClean="0"/>
              <a:t>و</a:t>
            </a:r>
            <a:r>
              <a:rPr lang="ar-TN" dirty="0" smtClean="0"/>
              <a:t> أنواع عديدة من البقول.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في بعض النباتات تكون الزهرة هي الجهاز </a:t>
            </a:r>
            <a:r>
              <a:rPr lang="ar-TN" dirty="0" err="1" smtClean="0"/>
              <a:t>المسؤول</a:t>
            </a:r>
            <a:r>
              <a:rPr lang="ar-TN" dirty="0" smtClean="0"/>
              <a:t> على التكاثر </a:t>
            </a:r>
            <a:r>
              <a:rPr lang="ar-TN" dirty="0" err="1" smtClean="0"/>
              <a:t>و</a:t>
            </a:r>
            <a:r>
              <a:rPr lang="ar-TN" dirty="0" smtClean="0"/>
              <a:t> الحصول على نباتات جديدة </a:t>
            </a:r>
            <a:r>
              <a:rPr lang="ar-TN" dirty="0" err="1" smtClean="0"/>
              <a:t>و</a:t>
            </a:r>
            <a:r>
              <a:rPr lang="ar-TN" dirty="0" smtClean="0"/>
              <a:t> يسمى ذلك التكاثر الزهري.</a:t>
            </a:r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28868"/>
            <a:ext cx="4329114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dirty="0" smtClean="0"/>
              <a:t>مكونات الزهرة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تتكون الزهرة من أعضاء خارجية واقية تحمي الأعضاء الداخلية وهي الكأس </a:t>
            </a:r>
            <a:r>
              <a:rPr lang="ar-TN" dirty="0" err="1" smtClean="0"/>
              <a:t>و</a:t>
            </a:r>
            <a:r>
              <a:rPr lang="ar-TN" dirty="0" smtClean="0"/>
              <a:t> التويج.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b="1" dirty="0" smtClean="0"/>
              <a:t>ا</a:t>
            </a:r>
            <a:r>
              <a:rPr lang="ar-TN" b="1" dirty="0" smtClean="0">
                <a:solidFill>
                  <a:schemeClr val="accent6">
                    <a:lumMod val="50000"/>
                  </a:schemeClr>
                </a:solidFill>
              </a:rPr>
              <a:t>لكأس</a:t>
            </a:r>
            <a:r>
              <a:rPr lang="ar-TN" b="1" dirty="0" smtClean="0"/>
              <a:t>:</a:t>
            </a:r>
            <a:r>
              <a:rPr lang="ar-TN" dirty="0" smtClean="0"/>
              <a:t> يغلف الزهرة من أسفلها </a:t>
            </a:r>
            <a:r>
              <a:rPr lang="ar-TN" dirty="0" err="1" smtClean="0"/>
              <a:t>و</a:t>
            </a:r>
            <a:r>
              <a:rPr lang="ar-TN" dirty="0" smtClean="0"/>
              <a:t> يتكون من سبلات خضراء تشبه الأوراق.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b="1" dirty="0" smtClean="0">
                <a:solidFill>
                  <a:schemeClr val="accent6">
                    <a:lumMod val="50000"/>
                  </a:schemeClr>
                </a:solidFill>
              </a:rPr>
              <a:t>التويج:</a:t>
            </a:r>
            <a:r>
              <a:rPr lang="ar-TN" dirty="0" smtClean="0"/>
              <a:t> يتكون من بتلات ملونة (بيضاء, حمراء, صفراء...)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كما تتكون الزهرة من أعضاء داخلية </a:t>
            </a:r>
            <a:r>
              <a:rPr lang="ar-TN" dirty="0" err="1" smtClean="0"/>
              <a:t>و</a:t>
            </a:r>
            <a:r>
              <a:rPr lang="ar-TN" dirty="0" smtClean="0"/>
              <a:t> هي أعضاء التكاثر؛ الأسدية </a:t>
            </a:r>
            <a:r>
              <a:rPr lang="ar-TN" dirty="0" err="1" smtClean="0"/>
              <a:t>و</a:t>
            </a:r>
            <a:r>
              <a:rPr lang="ar-TN" dirty="0" smtClean="0"/>
              <a:t> المدقة.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b="1" dirty="0" smtClean="0">
                <a:solidFill>
                  <a:schemeClr val="accent6">
                    <a:lumMod val="50000"/>
                  </a:schemeClr>
                </a:solidFill>
              </a:rPr>
              <a:t>الأسدية</a:t>
            </a:r>
            <a:r>
              <a:rPr lang="ar-TN" b="1" dirty="0" smtClean="0"/>
              <a:t>:</a:t>
            </a:r>
            <a:r>
              <a:rPr lang="ar-TN" dirty="0" smtClean="0"/>
              <a:t> </a:t>
            </a:r>
            <a:r>
              <a:rPr lang="ar-TN" dirty="0" err="1" smtClean="0"/>
              <a:t>و</a:t>
            </a:r>
            <a:r>
              <a:rPr lang="ar-TN" dirty="0" smtClean="0"/>
              <a:t> هي أعضاء التذكير في الزهرة </a:t>
            </a:r>
            <a:r>
              <a:rPr lang="ar-TN" dirty="0" err="1" smtClean="0"/>
              <a:t>و</a:t>
            </a:r>
            <a:r>
              <a:rPr lang="ar-TN" dirty="0" smtClean="0"/>
              <a:t> تتألف السادة من خيط يعلوه المئبر الذي يحتوي على حبوب الطلع.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b="1" dirty="0" smtClean="0">
                <a:solidFill>
                  <a:schemeClr val="accent6">
                    <a:lumMod val="50000"/>
                  </a:schemeClr>
                </a:solidFill>
              </a:rPr>
              <a:t>المدقة</a:t>
            </a:r>
            <a:r>
              <a:rPr lang="ar-TN" b="1" dirty="0" smtClean="0"/>
              <a:t>:</a:t>
            </a:r>
            <a:r>
              <a:rPr lang="ar-TN" dirty="0" smtClean="0"/>
              <a:t> </a:t>
            </a:r>
            <a:r>
              <a:rPr lang="ar-TN" dirty="0" err="1" smtClean="0"/>
              <a:t>و</a:t>
            </a:r>
            <a:r>
              <a:rPr lang="ar-TN" dirty="0" smtClean="0"/>
              <a:t> هي عضو التأنيث في الزهرة </a:t>
            </a:r>
            <a:r>
              <a:rPr lang="ar-TN" dirty="0" err="1" smtClean="0"/>
              <a:t>و</a:t>
            </a:r>
            <a:r>
              <a:rPr lang="ar-TN" dirty="0" smtClean="0"/>
              <a:t> المتكون من المبيض الذي يحتوي البويضات </a:t>
            </a:r>
            <a:r>
              <a:rPr lang="ar-TN" dirty="0" err="1" smtClean="0"/>
              <a:t>و</a:t>
            </a:r>
            <a:r>
              <a:rPr lang="ar-TN" dirty="0" smtClean="0"/>
              <a:t> يتصل به القلم الذي ينتهي بالميسم.</a:t>
            </a:r>
          </a:p>
          <a:p>
            <a:pPr algn="r" rtl="1">
              <a:buFont typeface="Wingdings" pitchFamily="2" charset="2"/>
              <a:buChar char="v"/>
            </a:pPr>
            <a:endParaRPr lang="fr-FR" sz="23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85992"/>
            <a:ext cx="450059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TN" b="1" dirty="0" smtClean="0"/>
              <a:t/>
            </a:r>
            <a:br>
              <a:rPr lang="ar-TN" b="1" dirty="0" smtClean="0"/>
            </a:br>
            <a:r>
              <a:rPr lang="ar-TN" sz="5400" b="1" dirty="0" smtClean="0"/>
              <a:t>التأبير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r" rtl="1" fontAlgn="base">
              <a:buFont typeface="Wingdings" pitchFamily="2" charset="2"/>
              <a:buChar char="v"/>
            </a:pPr>
            <a:r>
              <a:rPr lang="ar-TN" dirty="0" err="1" smtClean="0"/>
              <a:t>لتأبير</a:t>
            </a:r>
            <a:r>
              <a:rPr lang="ar-TN" dirty="0" smtClean="0"/>
              <a:t> هو انتقال حبوب الطلع من </a:t>
            </a:r>
            <a:r>
              <a:rPr lang="ar-TN" dirty="0" err="1" smtClean="0"/>
              <a:t>مئبر</a:t>
            </a:r>
            <a:r>
              <a:rPr lang="ar-TN" dirty="0" smtClean="0"/>
              <a:t> زهرة ناضج إلى ميسم زهرة من نفس النوع </a:t>
            </a:r>
            <a:r>
              <a:rPr lang="ar-TN" dirty="0" err="1" smtClean="0"/>
              <a:t>و</a:t>
            </a:r>
            <a:r>
              <a:rPr lang="ar-TN" dirty="0" smtClean="0"/>
              <a:t> يتم بوسائل مختلفة منها الريح </a:t>
            </a:r>
            <a:r>
              <a:rPr lang="ar-TN" dirty="0" err="1" smtClean="0"/>
              <a:t>و</a:t>
            </a:r>
            <a:r>
              <a:rPr lang="ar-TN" dirty="0" smtClean="0"/>
              <a:t> الحشرات </a:t>
            </a:r>
            <a:r>
              <a:rPr lang="ar-TN" dirty="0" err="1" smtClean="0"/>
              <a:t>و</a:t>
            </a:r>
            <a:r>
              <a:rPr lang="ar-TN" dirty="0" smtClean="0"/>
              <a:t> الإنسان </a:t>
            </a:r>
            <a:r>
              <a:rPr lang="ar-TN" dirty="0" err="1" smtClean="0"/>
              <a:t>و</a:t>
            </a:r>
            <a:r>
              <a:rPr lang="ar-TN" dirty="0" smtClean="0"/>
              <a:t> يمكن التمييز بين صنفين من التأبير: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b="1" dirty="0" smtClean="0"/>
              <a:t>التأبير الذاتي:</a:t>
            </a:r>
          </a:p>
          <a:p>
            <a:pPr rtl="1" fontAlgn="base"/>
            <a:r>
              <a:rPr lang="ar-TN" dirty="0" smtClean="0"/>
              <a:t>و هو انتقال حبوب الطلع من المئبر إلى الميسم داخل نفس الزهرة </a:t>
            </a:r>
            <a:r>
              <a:rPr lang="ar-TN" dirty="0" err="1" smtClean="0"/>
              <a:t>و</a:t>
            </a:r>
            <a:r>
              <a:rPr lang="ar-TN" dirty="0" smtClean="0"/>
              <a:t> لا يتم إلا إذا اشتملت الزهرة على الأعضاء المذكرة (الأسدية) </a:t>
            </a:r>
            <a:r>
              <a:rPr lang="ar-TN" dirty="0" err="1" smtClean="0"/>
              <a:t>و</a:t>
            </a:r>
            <a:r>
              <a:rPr lang="ar-TN" dirty="0" smtClean="0"/>
              <a:t> الأعضاء المؤنثة (المدقة) معا </a:t>
            </a:r>
            <a:r>
              <a:rPr lang="ar-TN" dirty="0" err="1" smtClean="0"/>
              <a:t>لتأبير</a:t>
            </a:r>
            <a:r>
              <a:rPr lang="ar-TN" dirty="0" smtClean="0"/>
              <a:t> هو انتقال حبوب الطلع من </a:t>
            </a:r>
            <a:r>
              <a:rPr lang="ar-TN" dirty="0" err="1" smtClean="0"/>
              <a:t>مئبر</a:t>
            </a:r>
            <a:r>
              <a:rPr lang="ar-TN" dirty="0" smtClean="0"/>
              <a:t> زهرة ناضج إلى ميسم زهرة من نفس النوع </a:t>
            </a:r>
            <a:r>
              <a:rPr lang="ar-TN" dirty="0" err="1" smtClean="0"/>
              <a:t>و</a:t>
            </a:r>
            <a:r>
              <a:rPr lang="ar-TN" dirty="0" smtClean="0"/>
              <a:t> يتم بوسائل مختلفة منها الريح </a:t>
            </a:r>
            <a:r>
              <a:rPr lang="ar-TN" dirty="0" err="1" smtClean="0"/>
              <a:t>و</a:t>
            </a:r>
            <a:r>
              <a:rPr lang="ar-TN" dirty="0" smtClean="0"/>
              <a:t> الحشرات </a:t>
            </a:r>
            <a:r>
              <a:rPr lang="ar-TN" dirty="0" err="1" smtClean="0"/>
              <a:t>و</a:t>
            </a:r>
            <a:r>
              <a:rPr lang="ar-TN" dirty="0" smtClean="0"/>
              <a:t> الإنسان </a:t>
            </a:r>
            <a:r>
              <a:rPr lang="ar-TN" dirty="0" err="1" smtClean="0"/>
              <a:t>و</a:t>
            </a:r>
            <a:r>
              <a:rPr lang="ar-TN" dirty="0" smtClean="0"/>
              <a:t> يمكن التمييز بين صنفين من التأبير: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b="1" dirty="0" smtClean="0"/>
              <a:t>التأبير الخلطي: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و هو انتقال حبوب الطلع من </a:t>
            </a:r>
            <a:r>
              <a:rPr lang="ar-TN" dirty="0" err="1" smtClean="0"/>
              <a:t>مئبر</a:t>
            </a:r>
            <a:r>
              <a:rPr lang="ar-TN" dirty="0" smtClean="0"/>
              <a:t> زهرة إلى ميسم زهرة أخرى من نفس النوع, </a:t>
            </a:r>
            <a:r>
              <a:rPr lang="ar-TN" dirty="0" err="1" smtClean="0"/>
              <a:t>و</a:t>
            </a:r>
            <a:r>
              <a:rPr lang="ar-TN" dirty="0" smtClean="0"/>
              <a:t> تكون خاصة بين النباتات التي تكون أزهارها ناقصة أعضاء التذكير أو أعضاء التأنيث مثل النخيل</a:t>
            </a:r>
          </a:p>
          <a:p>
            <a:pPr algn="r" rtl="1"/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285992"/>
            <a:ext cx="244316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786190"/>
            <a:ext cx="2800350" cy="20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dirty="0" smtClean="0"/>
              <a:t>الإخصاب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TN" sz="3600" dirty="0" smtClean="0"/>
              <a:t>هو اتحاد كل بويضة بحبة طلع </a:t>
            </a:r>
            <a:r>
              <a:rPr lang="ar-TN" sz="3600" dirty="0" err="1" smtClean="0"/>
              <a:t>و</a:t>
            </a:r>
            <a:r>
              <a:rPr lang="ar-TN" sz="3600" dirty="0" smtClean="0"/>
              <a:t> ينتج عنه تحول البويضة إلى بذرة </a:t>
            </a:r>
            <a:r>
              <a:rPr lang="ar-TN" sz="3600" dirty="0" err="1" smtClean="0"/>
              <a:t>و</a:t>
            </a:r>
            <a:r>
              <a:rPr lang="ar-TN" sz="3600" dirty="0" smtClean="0"/>
              <a:t> تحول المبيض إلى ثمرة.</a:t>
            </a:r>
            <a:endParaRPr lang="fr-FR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9" y="2143116"/>
            <a:ext cx="4071966" cy="265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dirty="0" smtClean="0"/>
              <a:t>دورة حياة النبتة الزهرية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لنبات الزهري دورة حياتية تبدأ بإنبات البذرة (الناضجة) فتعطي نباتا جديدا من نفس النوع, ينمو </a:t>
            </a:r>
            <a:r>
              <a:rPr lang="ar-TN" dirty="0" err="1" smtClean="0"/>
              <a:t>و</a:t>
            </a:r>
            <a:r>
              <a:rPr lang="ar-TN" dirty="0" smtClean="0"/>
              <a:t> يزهر ثم يثمر </a:t>
            </a:r>
            <a:r>
              <a:rPr lang="ar-TN" dirty="0" err="1" smtClean="0"/>
              <a:t>و</a:t>
            </a:r>
            <a:r>
              <a:rPr lang="ar-TN" dirty="0" smtClean="0"/>
              <a:t> هكذا فإن البذرة التي تتكون نتيجة إتحاد البويضة </a:t>
            </a:r>
            <a:r>
              <a:rPr lang="ar-TN" dirty="0" err="1" smtClean="0"/>
              <a:t>و</a:t>
            </a:r>
            <a:r>
              <a:rPr lang="ar-TN" dirty="0" smtClean="0"/>
              <a:t> حبة الطلع تمثل عنصرا أساسيا </a:t>
            </a:r>
            <a:r>
              <a:rPr lang="ar-TN" dirty="0" err="1" smtClean="0"/>
              <a:t>و</a:t>
            </a:r>
            <a:r>
              <a:rPr lang="ar-TN" dirty="0" smtClean="0"/>
              <a:t> ضروريا </a:t>
            </a:r>
            <a:r>
              <a:rPr lang="ar-TN" dirty="0" err="1" smtClean="0"/>
              <a:t>للتكاثرعند</a:t>
            </a:r>
            <a:r>
              <a:rPr lang="ar-TN" dirty="0" smtClean="0"/>
              <a:t> النبات الزهري.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٭ بعض النباتات الزهرية ذات </a:t>
            </a:r>
            <a:r>
              <a:rPr lang="ar-TN" b="1" dirty="0" smtClean="0"/>
              <a:t>دورة حياتية حولية</a:t>
            </a:r>
            <a:r>
              <a:rPr lang="ar-TN" dirty="0" smtClean="0"/>
              <a:t>: أي تنتهي دورة حياة النبات في حول تبدأ </a:t>
            </a:r>
            <a:r>
              <a:rPr lang="ar-TN" dirty="0" err="1" smtClean="0"/>
              <a:t>بغراسة</a:t>
            </a:r>
            <a:r>
              <a:rPr lang="ar-TN" dirty="0" smtClean="0"/>
              <a:t> بذرة </a:t>
            </a:r>
            <a:r>
              <a:rPr lang="ar-TN" dirty="0" err="1" smtClean="0"/>
              <a:t>و</a:t>
            </a:r>
            <a:r>
              <a:rPr lang="ar-TN" dirty="0" smtClean="0"/>
              <a:t> الحصول على نبتة تنمو ثم تزهر ثم تعطي ثمارا فتعطينا الثمار بدورها بذورا </a:t>
            </a:r>
            <a:r>
              <a:rPr lang="ar-TN" dirty="0" err="1" smtClean="0"/>
              <a:t>و</a:t>
            </a:r>
            <a:r>
              <a:rPr lang="ar-TN" dirty="0" smtClean="0"/>
              <a:t> تموت النبتة.</a:t>
            </a:r>
          </a:p>
          <a:p>
            <a:pPr algn="r" rtl="1" fontAlgn="base">
              <a:buFont typeface="Wingdings" pitchFamily="2" charset="2"/>
              <a:buChar char="v"/>
            </a:pPr>
            <a:r>
              <a:rPr lang="ar-TN" dirty="0" smtClean="0"/>
              <a:t>٭ بعض النباتات الزهرية ذات </a:t>
            </a:r>
            <a:r>
              <a:rPr lang="ar-TN" b="1" dirty="0" smtClean="0"/>
              <a:t>دورة حياتية دائمة</a:t>
            </a:r>
            <a:r>
              <a:rPr lang="ar-TN" dirty="0" smtClean="0"/>
              <a:t>: أي لا تنتهي دورة حياة النبتة بالحصول على البذور في نهاية الحول بل تستمر النبتة في إعطائنا البذور لسنوات عديدة كالزيتون والنخيل </a:t>
            </a:r>
            <a:r>
              <a:rPr lang="ar-TN" dirty="0" err="1" smtClean="0"/>
              <a:t>و</a:t>
            </a:r>
            <a:r>
              <a:rPr lang="ar-TN" dirty="0" smtClean="0"/>
              <a:t> المشمش </a:t>
            </a:r>
            <a:r>
              <a:rPr lang="ar-TN" dirty="0" err="1" smtClean="0"/>
              <a:t>و</a:t>
            </a:r>
            <a:r>
              <a:rPr lang="ar-TN" dirty="0" smtClean="0"/>
              <a:t> الرمان.</a:t>
            </a:r>
          </a:p>
          <a:p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496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</TotalTime>
  <Words>281</Words>
  <Application>Microsoft Office PowerPoint</Application>
  <PresentationFormat>Affichage à l'écran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 Theme</vt:lpstr>
      <vt:lpstr>التكاثر الزهري عند النبات</vt:lpstr>
      <vt:lpstr>مكونات الزهرة</vt:lpstr>
      <vt:lpstr> التأبير</vt:lpstr>
      <vt:lpstr>الإخصاب</vt:lpstr>
      <vt:lpstr>دورة حياة النبتة الزهرية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التكاثر الزهري عند النبات</dc:title>
  <dc:creator>versus</dc:creator>
  <cp:lastModifiedBy>versus</cp:lastModifiedBy>
  <cp:revision>2</cp:revision>
  <dcterms:created xsi:type="dcterms:W3CDTF">2018-05-14T14:14:29Z</dcterms:created>
  <dcterms:modified xsi:type="dcterms:W3CDTF">2018-05-14T14:53:43Z</dcterms:modified>
</cp:coreProperties>
</file>