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0" d="100"/>
          <a:sy n="90" d="100"/>
        </p:scale>
        <p:origin x="-96"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F8CFA630-13BB-46C4-BD44-B2C5F9B66074}" type="datetimeFigureOut">
              <a:rPr lang="en-US" smtClean="0"/>
              <a:pPr/>
              <a:t>5/14/2018</a:t>
            </a:fld>
            <a:endParaRPr lang="en-US" dirty="0">
              <a:solidFill>
                <a:srgbClr val="FFFFFF"/>
              </a:solidFill>
            </a:endParaRP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solidFill>
                <a:srgbClr val="FFFFFF"/>
              </a:solidFill>
            </a:endParaRP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C5217A8-0E06-4059-AC45-433E2E67A85D}" type="slidenum">
              <a:rPr kumimoji="0" lang="en-US" smtClean="0"/>
              <a:pPr/>
              <a:t>‹N°›</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8CFA630-13BB-46C4-BD44-B2C5F9B66074}" type="datetimeFigureOut">
              <a:rPr lang="en-US" smtClean="0"/>
              <a:pPr/>
              <a:t>5/14/2018</a:t>
            </a:fld>
            <a:endParaRPr lang="en-US" dirty="0"/>
          </a:p>
        </p:txBody>
      </p:sp>
      <p:sp>
        <p:nvSpPr>
          <p:cNvPr id="5" name="Espace réservé du pied de page 4"/>
          <p:cNvSpPr>
            <a:spLocks noGrp="1"/>
          </p:cNvSpPr>
          <p:nvPr>
            <p:ph type="ftr" sz="quarter" idx="11"/>
          </p:nvPr>
        </p:nvSpPr>
        <p:spPr/>
        <p:txBody>
          <a:bodyPr/>
          <a:lstStyle>
            <a:extLst/>
          </a:lstStyle>
          <a:p>
            <a:endParaRPr kumimoji="0" lang="en-US" dirty="0"/>
          </a:p>
        </p:txBody>
      </p:sp>
      <p:sp>
        <p:nvSpPr>
          <p:cNvPr id="6" name="Espace réservé du numéro de diapositive 5"/>
          <p:cNvSpPr>
            <a:spLocks noGrp="1"/>
          </p:cNvSpPr>
          <p:nvPr>
            <p:ph type="sldNum" sz="quarter" idx="12"/>
          </p:nvPr>
        </p:nvSpPr>
        <p:spPr/>
        <p:txBody>
          <a:bodyPr/>
          <a:lstStyle>
            <a:extLst/>
          </a:lstStyle>
          <a:p>
            <a:fld id="{BC5217A8-0E06-4059-AC45-433E2E67A85D}" type="slidenum">
              <a:rPr kumimoji="0" lang="en-US" smtClean="0"/>
              <a:pPr/>
              <a:t>‹N°›</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5" name="Espace réservé du pied de page 4"/>
          <p:cNvSpPr>
            <a:spLocks noGrp="1"/>
          </p:cNvSpPr>
          <p:nvPr>
            <p:ph type="ftr" sz="quarter" idx="11"/>
          </p:nvPr>
        </p:nvSpPr>
        <p:spPr/>
        <p:txBody>
          <a:bodyPr/>
          <a:lstStyle>
            <a:extLst/>
          </a:lstStyle>
          <a:p>
            <a:endParaRPr kumimoji="0" lang="en-US"/>
          </a:p>
        </p:txBody>
      </p:sp>
      <p:sp>
        <p:nvSpPr>
          <p:cNvPr id="6" name="Espace réservé du numéro de diapositive 5"/>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F8CFA630-13BB-46C4-BD44-B2C5F9B66074}" type="datetimeFigureOut">
              <a:rPr lang="en-US" smtClean="0"/>
              <a:pPr/>
              <a:t>5/14/2018</a:t>
            </a:fld>
            <a:endParaRPr lang="en-US">
              <a:solidFill>
                <a:schemeClr val="tx2"/>
              </a:solidFill>
            </a:endParaRPr>
          </a:p>
        </p:txBody>
      </p:sp>
      <p:sp>
        <p:nvSpPr>
          <p:cNvPr id="5" name="Espace réservé du pied de page 4"/>
          <p:cNvSpPr>
            <a:spLocks noGrp="1"/>
          </p:cNvSpPr>
          <p:nvPr>
            <p:ph type="ftr" sz="quarter" idx="11"/>
          </p:nvPr>
        </p:nvSpPr>
        <p:spPr/>
        <p:txBody>
          <a:bodyPr/>
          <a:lstStyle>
            <a:extLst/>
          </a:lstStyle>
          <a:p>
            <a:endParaRPr kumimoji="0" lang="en-US" dirty="0">
              <a:solidFill>
                <a:schemeClr val="tx2"/>
              </a:solidFill>
            </a:endParaRPr>
          </a:p>
        </p:txBody>
      </p:sp>
      <p:sp>
        <p:nvSpPr>
          <p:cNvPr id="6" name="Espace réservé du numéro de diapositive 5"/>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8" name="Espace réservé du pied de page 7"/>
          <p:cNvSpPr>
            <a:spLocks noGrp="1"/>
          </p:cNvSpPr>
          <p:nvPr>
            <p:ph type="ftr" sz="quarter" idx="11"/>
          </p:nvPr>
        </p:nvSpPr>
        <p:spPr/>
        <p:txBody>
          <a:bodyPr/>
          <a:lstStyle>
            <a:extLst/>
          </a:lstStyle>
          <a:p>
            <a:endParaRPr kumimoji="0" lang="en-US"/>
          </a:p>
        </p:txBody>
      </p:sp>
      <p:sp>
        <p:nvSpPr>
          <p:cNvPr id="9" name="Espace réservé du numéro de diapositive 8"/>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F8CFA630-13BB-46C4-BD44-B2C5F9B66074}" type="datetimeFigureOut">
              <a:rPr lang="en-US" smtClean="0"/>
              <a:pPr/>
              <a:t>5/14/2018</a:t>
            </a:fld>
            <a:endParaRPr lang="en-US"/>
          </a:p>
        </p:txBody>
      </p:sp>
      <p:sp>
        <p:nvSpPr>
          <p:cNvPr id="4" name="Espace réservé du pied de page 3"/>
          <p:cNvSpPr>
            <a:spLocks noGrp="1"/>
          </p:cNvSpPr>
          <p:nvPr>
            <p:ph type="ftr" sz="quarter" idx="11"/>
          </p:nvPr>
        </p:nvSpPr>
        <p:spPr/>
        <p:txBody>
          <a:bodyPr/>
          <a:lstStyle>
            <a:extLst/>
          </a:lstStyle>
          <a:p>
            <a:endParaRPr kumimoji="0" lang="en-US"/>
          </a:p>
        </p:txBody>
      </p:sp>
      <p:sp>
        <p:nvSpPr>
          <p:cNvPr id="5" name="Espace réservé du numéro de diapositive 4"/>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F8CFA630-13BB-46C4-BD44-B2C5F9B66074}" type="datetimeFigureOut">
              <a:rPr lang="en-US" smtClean="0"/>
              <a:pPr/>
              <a:t>5/14/2018</a:t>
            </a:fld>
            <a:endParaRPr lang="en-US" dirty="0">
              <a:solidFill>
                <a:schemeClr val="tx2"/>
              </a:solidFill>
            </a:endParaRPr>
          </a:p>
        </p:txBody>
      </p:sp>
      <p:sp>
        <p:nvSpPr>
          <p:cNvPr id="3" name="Espace réservé du pied de page 2"/>
          <p:cNvSpPr>
            <a:spLocks noGrp="1"/>
          </p:cNvSpPr>
          <p:nvPr>
            <p:ph type="ftr" sz="quarter" idx="11"/>
          </p:nvPr>
        </p:nvSpPr>
        <p:spPr/>
        <p:txBody>
          <a:bodyPr/>
          <a:lstStyle>
            <a:extLst/>
          </a:lstStyle>
          <a:p>
            <a:endParaRPr kumimoji="0" lang="en-US" dirty="0">
              <a:solidFill>
                <a:schemeClr val="tx2"/>
              </a:solidFill>
            </a:endParaRPr>
          </a:p>
        </p:txBody>
      </p:sp>
      <p:sp>
        <p:nvSpPr>
          <p:cNvPr id="4" name="Espace réservé du numéro de diapositive 3"/>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F8CFA630-13BB-46C4-BD44-B2C5F9B66074}" type="datetimeFigureOut">
              <a:rPr lang="en-US" smtClean="0"/>
              <a:pPr/>
              <a:t>5/14/2018</a:t>
            </a:fld>
            <a:endParaRPr lang="en-US"/>
          </a:p>
        </p:txBody>
      </p:sp>
      <p:sp>
        <p:nvSpPr>
          <p:cNvPr id="6" name="Espace réservé du pied de page 5"/>
          <p:cNvSpPr>
            <a:spLocks noGrp="1"/>
          </p:cNvSpPr>
          <p:nvPr>
            <p:ph type="ftr" sz="quarter" idx="11"/>
          </p:nvPr>
        </p:nvSpPr>
        <p:spPr/>
        <p:txBody>
          <a:bodyPr/>
          <a:lstStyle>
            <a:extLst/>
          </a:lstStyle>
          <a:p>
            <a:endParaRPr kumimoji="0" lang="en-US"/>
          </a:p>
        </p:txBody>
      </p:sp>
      <p:sp>
        <p:nvSpPr>
          <p:cNvPr id="7" name="Espace réservé du numéro de diapositive 6"/>
          <p:cNvSpPr>
            <a:spLocks noGrp="1"/>
          </p:cNvSpPr>
          <p:nvPr>
            <p:ph type="sldNum" sz="quarter" idx="12"/>
          </p:nvPr>
        </p:nvSpPr>
        <p:spPr/>
        <p:txBody>
          <a:bodyPr/>
          <a:lstStyle>
            <a:extLst/>
          </a:lstStyle>
          <a:p>
            <a:fld id="{BC5217A8-0E06-4059-AC45-433E2E67A85D}" type="slidenum">
              <a:rPr kumimoji="0" lang="en-US" smtClean="0"/>
              <a:pPr/>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F8CFA630-13BB-46C4-BD44-B2C5F9B66074}" type="datetimeFigureOut">
              <a:rPr lang="en-US" smtClean="0"/>
              <a:pPr/>
              <a:t>5/14/2018</a:t>
            </a:fld>
            <a:endParaRPr lang="en-US"/>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C5217A8-0E06-4059-AC45-433E2E67A85D}" type="slidenum">
              <a:rPr kumimoji="0" lang="en-US" smtClean="0"/>
              <a:pPr/>
              <a:t>‹N°›</a:t>
            </a:fld>
            <a:endParaRPr kumimoji="0" lang="en-US"/>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CFA630-13BB-46C4-BD44-B2C5F9B66074}" type="datetimeFigureOut">
              <a:rPr lang="en-US" smtClean="0"/>
              <a:pPr/>
              <a:t>5/14/2018</a:t>
            </a:fld>
            <a:endParaRPr lang="en-US" sz="1000" dirty="0">
              <a:solidFill>
                <a:schemeClr val="tx2"/>
              </a:solidFill>
            </a:endParaRP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2"/>
              </a:solidFill>
            </a:endParaRP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r" eaLnBrk="1" latinLnBrk="0" hangingPunct="1"/>
            <a:fld id="{BC5217A8-0E06-4059-AC45-433E2E67A85D}" type="slidenum">
              <a:rPr kumimoji="0" lang="en-US" smtClean="0"/>
              <a:pPr algn="r" eaLnBrk="1" latinLnBrk="0" hangingPunct="1"/>
              <a:t>‹N°›</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85786" y="2214554"/>
            <a:ext cx="7286676" cy="120032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TN"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Andalus" pitchFamily="2" charset="-78"/>
              </a:rPr>
              <a:t> التَكاثر الزَهري</a:t>
            </a:r>
            <a:endParaRPr lang="fr-FR"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Andalus"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iterate type="lt">
                                    <p:tmPct val="0"/>
                                  </p:iterate>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143504" y="214290"/>
            <a:ext cx="3786214" cy="646331"/>
          </a:xfrm>
          <a:prstGeom prst="rect">
            <a:avLst/>
          </a:prstGeom>
          <a:noFill/>
        </p:spPr>
        <p:txBody>
          <a:bodyPr wrap="square" rtlCol="0">
            <a:spAutoFit/>
          </a:bodyPr>
          <a:lstStyle/>
          <a:p>
            <a:pPr algn="r"/>
            <a:r>
              <a:rPr lang="ar-SA" sz="3600" b="1" dirty="0" smtClean="0">
                <a:solidFill>
                  <a:srgbClr val="00B050"/>
                </a:solidFill>
              </a:rPr>
              <a:t>الزهرة ومكوناتها:</a:t>
            </a:r>
            <a:endParaRPr lang="fr-FR" sz="3600" dirty="0">
              <a:solidFill>
                <a:srgbClr val="00B050"/>
              </a:solidFill>
            </a:endParaRPr>
          </a:p>
        </p:txBody>
      </p:sp>
      <p:sp>
        <p:nvSpPr>
          <p:cNvPr id="5" name="ZoneTexte 4"/>
          <p:cNvSpPr txBox="1"/>
          <p:nvPr/>
        </p:nvSpPr>
        <p:spPr>
          <a:xfrm>
            <a:off x="4929190" y="1071546"/>
            <a:ext cx="4000528" cy="400110"/>
          </a:xfrm>
          <a:prstGeom prst="rect">
            <a:avLst/>
          </a:prstGeom>
          <a:noFill/>
        </p:spPr>
        <p:txBody>
          <a:bodyPr wrap="square" rtlCol="0">
            <a:spAutoFit/>
          </a:bodyPr>
          <a:lstStyle/>
          <a:p>
            <a:pPr algn="r"/>
            <a:r>
              <a:rPr lang="ar-SA" sz="2000" b="1" dirty="0" smtClean="0"/>
              <a:t>تتكون معظم الأزهار من أربعة أجزاء رئيسية:</a:t>
            </a:r>
            <a:endParaRPr lang="fr-FR" sz="2000" b="1" dirty="0"/>
          </a:p>
        </p:txBody>
      </p:sp>
      <p:sp>
        <p:nvSpPr>
          <p:cNvPr id="11" name="ZoneTexte 10"/>
          <p:cNvSpPr txBox="1"/>
          <p:nvPr/>
        </p:nvSpPr>
        <p:spPr>
          <a:xfrm>
            <a:off x="7786710" y="1500174"/>
            <a:ext cx="1071570" cy="400110"/>
          </a:xfrm>
          <a:prstGeom prst="rect">
            <a:avLst/>
          </a:prstGeom>
          <a:noFill/>
        </p:spPr>
        <p:txBody>
          <a:bodyPr wrap="square" rtlCol="0">
            <a:spAutoFit/>
          </a:bodyPr>
          <a:lstStyle/>
          <a:p>
            <a:pPr algn="r"/>
            <a:r>
              <a:rPr lang="ar-SA" sz="2000" b="1" dirty="0" smtClean="0"/>
              <a:t>1 </a:t>
            </a:r>
            <a:r>
              <a:rPr lang="ar-SA" sz="2000" b="1" dirty="0" err="1" smtClean="0"/>
              <a:t>ـ</a:t>
            </a:r>
            <a:r>
              <a:rPr lang="ar-SA" sz="2000" b="1" dirty="0" smtClean="0"/>
              <a:t> الكأس</a:t>
            </a:r>
            <a:endParaRPr lang="fr-FR" sz="2000" b="1" dirty="0"/>
          </a:p>
        </p:txBody>
      </p:sp>
      <p:sp>
        <p:nvSpPr>
          <p:cNvPr id="12" name="ZoneTexte 11"/>
          <p:cNvSpPr txBox="1"/>
          <p:nvPr/>
        </p:nvSpPr>
        <p:spPr>
          <a:xfrm>
            <a:off x="7715272" y="1928802"/>
            <a:ext cx="1143008" cy="369332"/>
          </a:xfrm>
          <a:prstGeom prst="rect">
            <a:avLst/>
          </a:prstGeom>
          <a:noFill/>
        </p:spPr>
        <p:txBody>
          <a:bodyPr wrap="square" rtlCol="0">
            <a:spAutoFit/>
          </a:bodyPr>
          <a:lstStyle/>
          <a:p>
            <a:pPr algn="r"/>
            <a:r>
              <a:rPr lang="ar-SA" b="1" dirty="0" smtClean="0"/>
              <a:t>2 </a:t>
            </a:r>
            <a:r>
              <a:rPr lang="ar-SA" b="1" dirty="0" err="1" smtClean="0"/>
              <a:t>ـ</a:t>
            </a:r>
            <a:r>
              <a:rPr lang="ar-SA" b="1" dirty="0" smtClean="0"/>
              <a:t> التويج</a:t>
            </a:r>
            <a:endParaRPr lang="fr-FR" dirty="0"/>
          </a:p>
        </p:txBody>
      </p:sp>
      <p:sp>
        <p:nvSpPr>
          <p:cNvPr id="13" name="ZoneTexte 12"/>
          <p:cNvSpPr txBox="1"/>
          <p:nvPr/>
        </p:nvSpPr>
        <p:spPr>
          <a:xfrm>
            <a:off x="7715272" y="2357430"/>
            <a:ext cx="1143008" cy="400110"/>
          </a:xfrm>
          <a:prstGeom prst="rect">
            <a:avLst/>
          </a:prstGeom>
          <a:noFill/>
        </p:spPr>
        <p:txBody>
          <a:bodyPr wrap="square" rtlCol="0">
            <a:spAutoFit/>
          </a:bodyPr>
          <a:lstStyle/>
          <a:p>
            <a:pPr algn="r"/>
            <a:r>
              <a:rPr lang="ar-SA" sz="2000" b="1" dirty="0" smtClean="0"/>
              <a:t>3 </a:t>
            </a:r>
            <a:r>
              <a:rPr lang="ar-SA" sz="2000" b="1" dirty="0" err="1" smtClean="0"/>
              <a:t>ـ</a:t>
            </a:r>
            <a:r>
              <a:rPr lang="ar-SA" sz="2000" b="1" dirty="0" smtClean="0"/>
              <a:t> الأسدية</a:t>
            </a:r>
            <a:endParaRPr lang="fr-FR" sz="2000" b="1" dirty="0"/>
          </a:p>
        </p:txBody>
      </p:sp>
      <p:sp>
        <p:nvSpPr>
          <p:cNvPr id="15" name="ZoneTexte 14"/>
          <p:cNvSpPr txBox="1"/>
          <p:nvPr/>
        </p:nvSpPr>
        <p:spPr>
          <a:xfrm>
            <a:off x="7572396" y="2857496"/>
            <a:ext cx="1214446" cy="400110"/>
          </a:xfrm>
          <a:prstGeom prst="rect">
            <a:avLst/>
          </a:prstGeom>
          <a:noFill/>
        </p:spPr>
        <p:txBody>
          <a:bodyPr wrap="square" rtlCol="0">
            <a:spAutoFit/>
          </a:bodyPr>
          <a:lstStyle/>
          <a:p>
            <a:pPr algn="r"/>
            <a:r>
              <a:rPr lang="ar-SA" sz="2000" b="1" dirty="0" smtClean="0"/>
              <a:t>4 </a:t>
            </a:r>
            <a:r>
              <a:rPr lang="ar-SA" sz="2000" b="1" dirty="0" err="1" smtClean="0"/>
              <a:t>ـ</a:t>
            </a:r>
            <a:r>
              <a:rPr lang="ar-SA" sz="2000" b="1" dirty="0" smtClean="0"/>
              <a:t> المدقات</a:t>
            </a:r>
            <a:endParaRPr lang="fr-FR" sz="2000" dirty="0"/>
          </a:p>
        </p:txBody>
      </p:sp>
      <p:pic>
        <p:nvPicPr>
          <p:cNvPr id="16" name="Image 15" descr="1.jpg"/>
          <p:cNvPicPr>
            <a:picLocks noChangeAspect="1"/>
          </p:cNvPicPr>
          <p:nvPr/>
        </p:nvPicPr>
        <p:blipFill>
          <a:blip r:embed="rId2" cstate="print"/>
          <a:stretch>
            <a:fillRect/>
          </a:stretch>
        </p:blipFill>
        <p:spPr>
          <a:xfrm>
            <a:off x="857224" y="1571612"/>
            <a:ext cx="3919728" cy="3169920"/>
          </a:xfrm>
          <a:prstGeom prst="rect">
            <a:avLst/>
          </a:prstGeom>
          <a:ln>
            <a:noFill/>
          </a:ln>
          <a:effectLst>
            <a:softEdge rad="112500"/>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1"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amond(in)">
                                      <p:cBhvr>
                                        <p:cTn id="27" dur="2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strVal val="#ppt_w*0.05"/>
                                          </p:val>
                                        </p:tav>
                                        <p:tav tm="100000">
                                          <p:val>
                                            <p:strVal val="#ppt_w"/>
                                          </p:val>
                                        </p:tav>
                                      </p:tavLst>
                                    </p:anim>
                                    <p:anim calcmode="lin" valueType="num">
                                      <p:cBhvr>
                                        <p:cTn id="33" dur="500" fill="hold"/>
                                        <p:tgtEl>
                                          <p:spTgt spid="13"/>
                                        </p:tgtEl>
                                        <p:attrNameLst>
                                          <p:attrName>ppt_h</p:attrName>
                                        </p:attrNameLst>
                                      </p:cBhvr>
                                      <p:tavLst>
                                        <p:tav tm="0">
                                          <p:val>
                                            <p:strVal val="#ppt_h"/>
                                          </p:val>
                                        </p:tav>
                                        <p:tav tm="100000">
                                          <p:val>
                                            <p:strVal val="#ppt_h"/>
                                          </p:val>
                                        </p:tav>
                                      </p:tavLst>
                                    </p:anim>
                                    <p:anim calcmode="lin" valueType="num">
                                      <p:cBhvr>
                                        <p:cTn id="34" dur="500" fill="hold"/>
                                        <p:tgtEl>
                                          <p:spTgt spid="13"/>
                                        </p:tgtEl>
                                        <p:attrNameLst>
                                          <p:attrName>ppt_x</p:attrName>
                                        </p:attrNameLst>
                                      </p:cBhvr>
                                      <p:tavLst>
                                        <p:tav tm="0">
                                          <p:val>
                                            <p:strVal val="#ppt_x-.2"/>
                                          </p:val>
                                        </p:tav>
                                        <p:tav tm="100000">
                                          <p:val>
                                            <p:strVal val="#ppt_x"/>
                                          </p:val>
                                        </p:tav>
                                      </p:tavLst>
                                    </p:anim>
                                    <p:anim calcmode="lin" valueType="num">
                                      <p:cBhvr>
                                        <p:cTn id="35" dur="500" fill="hold"/>
                                        <p:tgtEl>
                                          <p:spTgt spid="13"/>
                                        </p:tgtEl>
                                        <p:attrNameLst>
                                          <p:attrName>ppt_y</p:attrName>
                                        </p:attrNameLst>
                                      </p:cBhvr>
                                      <p:tavLst>
                                        <p:tav tm="0">
                                          <p:val>
                                            <p:strVal val="#ppt_y"/>
                                          </p:val>
                                        </p:tav>
                                        <p:tav tm="100000">
                                          <p:val>
                                            <p:strVal val="#ppt_y"/>
                                          </p:val>
                                        </p:tav>
                                      </p:tavLst>
                                    </p:anim>
                                    <p:animEffect transition="in" filter="fad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39" presetClass="entr" presetSubtype="0" accel="10000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15"/>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15"/>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1" grpId="1"/>
      <p:bldP spid="12" grpId="0"/>
      <p:bldP spid="13"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357950" y="357166"/>
            <a:ext cx="2071702" cy="523220"/>
          </a:xfrm>
          <a:prstGeom prst="rect">
            <a:avLst/>
          </a:prstGeom>
          <a:noFill/>
        </p:spPr>
        <p:txBody>
          <a:bodyPr wrap="square" rtlCol="0">
            <a:spAutoFit/>
          </a:bodyPr>
          <a:lstStyle/>
          <a:p>
            <a:pPr algn="r"/>
            <a:r>
              <a:rPr lang="ar-SA" sz="2800" b="1" dirty="0" smtClean="0">
                <a:solidFill>
                  <a:schemeClr val="bg2">
                    <a:lumMod val="50000"/>
                  </a:schemeClr>
                </a:solidFill>
              </a:rPr>
              <a:t>1 - الكأس:</a:t>
            </a:r>
            <a:endParaRPr lang="fr-FR" sz="2800" dirty="0">
              <a:solidFill>
                <a:schemeClr val="bg2">
                  <a:lumMod val="50000"/>
                </a:schemeClr>
              </a:solidFill>
            </a:endParaRPr>
          </a:p>
        </p:txBody>
      </p:sp>
      <p:sp>
        <p:nvSpPr>
          <p:cNvPr id="3" name="ZoneTexte 2"/>
          <p:cNvSpPr txBox="1"/>
          <p:nvPr/>
        </p:nvSpPr>
        <p:spPr>
          <a:xfrm>
            <a:off x="4429124" y="1285860"/>
            <a:ext cx="4071966" cy="3108543"/>
          </a:xfrm>
          <a:prstGeom prst="rect">
            <a:avLst/>
          </a:prstGeom>
          <a:noFill/>
        </p:spPr>
        <p:txBody>
          <a:bodyPr wrap="square" rtlCol="0">
            <a:spAutoFit/>
          </a:bodyPr>
          <a:lstStyle/>
          <a:p>
            <a:pPr algn="r"/>
            <a:r>
              <a:rPr lang="ar-SA" sz="2800" b="1" dirty="0" smtClean="0"/>
              <a:t>تتكون السَبَلات، التي يتألف منها الكأس، قبل أي جزء آخر في الزهرة في معظم الأنواع النباتية. وتعمل على حماية الأجزاء الداخلية التي تتكشف في الزهرة. وغالبًا تبقى السَبَلات متصلة في الزهرة بعد تفتحها.</a:t>
            </a:r>
            <a:endParaRPr lang="fr-FR" sz="2800" dirty="0"/>
          </a:p>
        </p:txBody>
      </p:sp>
      <p:pic>
        <p:nvPicPr>
          <p:cNvPr id="5" name="Image 4" descr="images (3).jpg"/>
          <p:cNvPicPr>
            <a:picLocks noChangeAspect="1"/>
          </p:cNvPicPr>
          <p:nvPr/>
        </p:nvPicPr>
        <p:blipFill>
          <a:blip r:embed="rId2"/>
          <a:stretch>
            <a:fillRect/>
          </a:stretch>
        </p:blipFill>
        <p:spPr>
          <a:xfrm>
            <a:off x="857224" y="1571612"/>
            <a:ext cx="3071834" cy="2214578"/>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800" decel="100000"/>
                                        <p:tgtEl>
                                          <p:spTgt spid="3"/>
                                        </p:tgtEl>
                                      </p:cBhvr>
                                    </p:animEffect>
                                    <p:anim calcmode="lin" valueType="num">
                                      <p:cBhvr>
                                        <p:cTn id="16" dur="800" decel="100000" fill="hold"/>
                                        <p:tgtEl>
                                          <p:spTgt spid="3"/>
                                        </p:tgtEl>
                                        <p:attrNameLst>
                                          <p:attrName>style.rotation</p:attrName>
                                        </p:attrNameLst>
                                      </p:cBhvr>
                                      <p:tavLst>
                                        <p:tav tm="0">
                                          <p:val>
                                            <p:fltVal val="-90"/>
                                          </p:val>
                                        </p:tav>
                                        <p:tav tm="100000">
                                          <p:val>
                                            <p:fltVal val="0"/>
                                          </p:val>
                                        </p:tav>
                                      </p:tavLst>
                                    </p:anim>
                                    <p:anim calcmode="lin" valueType="num">
                                      <p:cBhvr>
                                        <p:cTn id="17" dur="800" decel="100000" fill="hold"/>
                                        <p:tgtEl>
                                          <p:spTgt spid="3"/>
                                        </p:tgtEl>
                                        <p:attrNameLst>
                                          <p:attrName>ppt_x</p:attrName>
                                        </p:attrNameLst>
                                      </p:cBhvr>
                                      <p:tavLst>
                                        <p:tav tm="0">
                                          <p:val>
                                            <p:strVal val="#ppt_x+0.4"/>
                                          </p:val>
                                        </p:tav>
                                        <p:tav tm="100000">
                                          <p:val>
                                            <p:strVal val="#ppt_x-0.05"/>
                                          </p:val>
                                        </p:tav>
                                      </p:tavLst>
                                    </p:anim>
                                    <p:anim calcmode="lin" valueType="num">
                                      <p:cBhvr>
                                        <p:cTn id="18" dur="800" decel="100000" fill="hold"/>
                                        <p:tgtEl>
                                          <p:spTgt spid="3"/>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9388" y="285728"/>
            <a:ext cx="2357454" cy="584775"/>
          </a:xfrm>
          <a:prstGeom prst="rect">
            <a:avLst/>
          </a:prstGeom>
          <a:noFill/>
        </p:spPr>
        <p:txBody>
          <a:bodyPr wrap="square" rtlCol="0">
            <a:spAutoFit/>
          </a:bodyPr>
          <a:lstStyle/>
          <a:p>
            <a:pPr algn="r"/>
            <a:r>
              <a:rPr lang="ar-SA" sz="3200" b="1" dirty="0" smtClean="0">
                <a:solidFill>
                  <a:schemeClr val="bg2">
                    <a:lumMod val="50000"/>
                  </a:schemeClr>
                </a:solidFill>
              </a:rPr>
              <a:t>2 - التويج:</a:t>
            </a:r>
            <a:endParaRPr lang="fr-FR" sz="3200" dirty="0">
              <a:solidFill>
                <a:schemeClr val="bg2">
                  <a:lumMod val="50000"/>
                </a:schemeClr>
              </a:solidFill>
            </a:endParaRPr>
          </a:p>
        </p:txBody>
      </p:sp>
      <p:sp>
        <p:nvSpPr>
          <p:cNvPr id="3" name="ZoneTexte 2"/>
          <p:cNvSpPr txBox="1"/>
          <p:nvPr/>
        </p:nvSpPr>
        <p:spPr>
          <a:xfrm>
            <a:off x="4000496" y="1285860"/>
            <a:ext cx="4857784" cy="3046988"/>
          </a:xfrm>
          <a:prstGeom prst="rect">
            <a:avLst/>
          </a:prstGeom>
          <a:noFill/>
        </p:spPr>
        <p:txBody>
          <a:bodyPr wrap="square" rtlCol="0">
            <a:spAutoFit/>
          </a:bodyPr>
          <a:lstStyle/>
          <a:p>
            <a:pPr algn="r"/>
            <a:r>
              <a:rPr lang="ar-SA" sz="3200" b="1" dirty="0" smtClean="0"/>
              <a:t>يتكون من بتلات، وهو الجزء الرائع المنظر، وذو الألوان المبهجة في معظم أنواع الزهور. تجذب ألوان </a:t>
            </a:r>
            <a:r>
              <a:rPr lang="ar-SA" sz="3200" b="1" dirty="0" err="1" smtClean="0"/>
              <a:t>البتلات</a:t>
            </a:r>
            <a:r>
              <a:rPr lang="ar-SA" sz="3200" b="1" dirty="0" smtClean="0"/>
              <a:t> ـ وكذلك السَبَلات الملونة الحشرات والطيور التي تساعد في نشر لقاح الأزهار.</a:t>
            </a:r>
            <a:endParaRPr lang="fr-FR" sz="3200" b="1" dirty="0"/>
          </a:p>
        </p:txBody>
      </p:sp>
      <p:pic>
        <p:nvPicPr>
          <p:cNvPr id="5" name="Image 4" descr="images (2).jpg"/>
          <p:cNvPicPr>
            <a:picLocks noChangeAspect="1"/>
          </p:cNvPicPr>
          <p:nvPr/>
        </p:nvPicPr>
        <p:blipFill>
          <a:blip r:embed="rId2"/>
          <a:stretch>
            <a:fillRect/>
          </a:stretch>
        </p:blipFill>
        <p:spPr>
          <a:xfrm>
            <a:off x="571472" y="1000108"/>
            <a:ext cx="3071834" cy="3071834"/>
          </a:xfrm>
          <a:prstGeom prst="rect">
            <a:avLst/>
          </a:prstGeom>
          <a:ln>
            <a:noFill/>
          </a:ln>
          <a:effectLst>
            <a:softEdge rad="112500"/>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strVal val="#ppt_w*0.05"/>
                                          </p:val>
                                        </p:tav>
                                        <p:tav tm="100000">
                                          <p:val>
                                            <p:strVal val="#ppt_w"/>
                                          </p:val>
                                        </p:tav>
                                      </p:tavLst>
                                    </p:anim>
                                    <p:anim calcmode="lin" valueType="num">
                                      <p:cBhvr>
                                        <p:cTn id="22" dur="500" fill="hold"/>
                                        <p:tgtEl>
                                          <p:spTgt spid="5"/>
                                        </p:tgtEl>
                                        <p:attrNameLst>
                                          <p:attrName>ppt_h</p:attrName>
                                        </p:attrNameLst>
                                      </p:cBhvr>
                                      <p:tavLst>
                                        <p:tav tm="0">
                                          <p:val>
                                            <p:strVal val="#ppt_h"/>
                                          </p:val>
                                        </p:tav>
                                        <p:tav tm="100000">
                                          <p:val>
                                            <p:strVal val="#ppt_h"/>
                                          </p:val>
                                        </p:tav>
                                      </p:tavLst>
                                    </p:anim>
                                    <p:anim calcmode="lin" valueType="num">
                                      <p:cBhvr>
                                        <p:cTn id="23" dur="500" fill="hold"/>
                                        <p:tgtEl>
                                          <p:spTgt spid="5"/>
                                        </p:tgtEl>
                                        <p:attrNameLst>
                                          <p:attrName>ppt_x</p:attrName>
                                        </p:attrNameLst>
                                      </p:cBhvr>
                                      <p:tavLst>
                                        <p:tav tm="0">
                                          <p:val>
                                            <p:strVal val="#ppt_x-.2"/>
                                          </p:val>
                                        </p:tav>
                                        <p:tav tm="100000">
                                          <p:val>
                                            <p:strVal val="#ppt_x"/>
                                          </p:val>
                                        </p:tav>
                                      </p:tavLst>
                                    </p:anim>
                                    <p:anim calcmode="lin" valueType="num">
                                      <p:cBhvr>
                                        <p:cTn id="24" dur="500" fill="hold"/>
                                        <p:tgtEl>
                                          <p:spTgt spid="5"/>
                                        </p:tgtEl>
                                        <p:attrNameLst>
                                          <p:attrName>ppt_y</p:attrName>
                                        </p:attrNameLst>
                                      </p:cBhvr>
                                      <p:tavLst>
                                        <p:tav tm="0">
                                          <p:val>
                                            <p:strVal val="#ppt_y"/>
                                          </p:val>
                                        </p:tav>
                                        <p:tav tm="100000">
                                          <p:val>
                                            <p:strVal val="#ppt_y"/>
                                          </p:val>
                                        </p:tav>
                                      </p:tavLst>
                                    </p:anim>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500826" y="285728"/>
            <a:ext cx="2286016" cy="584775"/>
          </a:xfrm>
          <a:prstGeom prst="rect">
            <a:avLst/>
          </a:prstGeom>
          <a:noFill/>
        </p:spPr>
        <p:txBody>
          <a:bodyPr wrap="square" rtlCol="0">
            <a:spAutoFit/>
          </a:bodyPr>
          <a:lstStyle/>
          <a:p>
            <a:pPr algn="r"/>
            <a:r>
              <a:rPr lang="ar-SA" sz="3200" b="1" dirty="0" smtClean="0">
                <a:solidFill>
                  <a:schemeClr val="bg2">
                    <a:lumMod val="50000"/>
                  </a:schemeClr>
                </a:solidFill>
              </a:rPr>
              <a:t>3 - الأسْدية:</a:t>
            </a:r>
            <a:endParaRPr lang="fr-FR" sz="3200" dirty="0">
              <a:solidFill>
                <a:schemeClr val="bg2">
                  <a:lumMod val="50000"/>
                </a:schemeClr>
              </a:solidFill>
            </a:endParaRPr>
          </a:p>
        </p:txBody>
      </p:sp>
      <p:sp>
        <p:nvSpPr>
          <p:cNvPr id="13317" name="Rectangle 5"/>
          <p:cNvSpPr>
            <a:spLocks noChangeArrowheads="1"/>
          </p:cNvSpPr>
          <p:nvPr/>
        </p:nvSpPr>
        <p:spPr bwMode="auto">
          <a:xfrm>
            <a:off x="3194674" y="1000108"/>
            <a:ext cx="5500224"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D0D0D"/>
                </a:solidFill>
                <a:effectLst/>
                <a:latin typeface="Arial" pitchFamily="34" charset="0"/>
                <a:cs typeface="Arial" pitchFamily="34" charset="0"/>
              </a:rPr>
              <a:t>أعضاء الزهرة الذكرية التي تنتج الطلع</a:t>
            </a:r>
            <a:r>
              <a:rPr kumimoji="0" lang="ar-TN" sz="3200" b="1" i="0" u="none" strike="noStrike" cap="none" normalizeH="0" baseline="0" dirty="0" smtClean="0">
                <a:ln>
                  <a:noFill/>
                </a:ln>
                <a:solidFill>
                  <a:srgbClr val="0D0D0D"/>
                </a:solidFill>
                <a:effectLst/>
                <a:latin typeface="Arial" pitchFamily="34" charset="0"/>
                <a:cs typeface="Arial" pitchFamily="34" charset="0"/>
              </a:rPr>
              <a:t> </a:t>
            </a:r>
            <a:r>
              <a:rPr kumimoji="0" lang="en-US" sz="32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0" name="Rectangle 9"/>
          <p:cNvSpPr/>
          <p:nvPr/>
        </p:nvSpPr>
        <p:spPr>
          <a:xfrm>
            <a:off x="3071802" y="1643050"/>
            <a:ext cx="5638082" cy="584775"/>
          </a:xfrm>
          <a:prstGeom prst="rect">
            <a:avLst/>
          </a:prstGeom>
        </p:spPr>
        <p:txBody>
          <a:bodyPr wrap="none">
            <a:spAutoFit/>
          </a:bodyPr>
          <a:lstStyle/>
          <a:p>
            <a:r>
              <a:rPr lang="ar-SA" sz="3200" b="1" dirty="0" smtClean="0"/>
              <a:t>ومع هذا تكون الأسدية أكثر أجزاء الزهرة</a:t>
            </a:r>
            <a:endParaRPr lang="fr-FR" sz="3200" dirty="0"/>
          </a:p>
        </p:txBody>
      </p:sp>
      <p:sp>
        <p:nvSpPr>
          <p:cNvPr id="11" name="ZoneTexte 10"/>
          <p:cNvSpPr txBox="1"/>
          <p:nvPr/>
        </p:nvSpPr>
        <p:spPr>
          <a:xfrm>
            <a:off x="2285984" y="2285992"/>
            <a:ext cx="6286544" cy="584775"/>
          </a:xfrm>
          <a:prstGeom prst="rect">
            <a:avLst/>
          </a:prstGeom>
          <a:noFill/>
        </p:spPr>
        <p:txBody>
          <a:bodyPr wrap="square" rtlCol="0">
            <a:spAutoFit/>
          </a:bodyPr>
          <a:lstStyle/>
          <a:p>
            <a:pPr algn="r"/>
            <a:r>
              <a:rPr lang="ar-SA" sz="3200" b="1" dirty="0" smtClean="0"/>
              <a:t>جاذبية في أزهار بعض النباتات الأخرى،</a:t>
            </a:r>
            <a:endParaRPr lang="fr-FR" sz="3200" b="1" dirty="0"/>
          </a:p>
        </p:txBody>
      </p:sp>
      <p:sp>
        <p:nvSpPr>
          <p:cNvPr id="12" name="ZoneTexte 11"/>
          <p:cNvSpPr txBox="1"/>
          <p:nvPr/>
        </p:nvSpPr>
        <p:spPr>
          <a:xfrm>
            <a:off x="2285984" y="3071810"/>
            <a:ext cx="6357982" cy="584775"/>
          </a:xfrm>
          <a:prstGeom prst="rect">
            <a:avLst/>
          </a:prstGeom>
          <a:noFill/>
        </p:spPr>
        <p:txBody>
          <a:bodyPr wrap="square" rtlCol="0">
            <a:spAutoFit/>
          </a:bodyPr>
          <a:lstStyle/>
          <a:p>
            <a:pPr algn="r"/>
            <a:r>
              <a:rPr lang="ar-SA" sz="3200" b="1" dirty="0" smtClean="0"/>
              <a:t>تتألف السداة في أزهار معظم النباتات من</a:t>
            </a:r>
            <a:endParaRPr lang="fr-FR" sz="3200" dirty="0"/>
          </a:p>
        </p:txBody>
      </p:sp>
      <p:sp>
        <p:nvSpPr>
          <p:cNvPr id="13" name="ZoneTexte 12"/>
          <p:cNvSpPr txBox="1"/>
          <p:nvPr/>
        </p:nvSpPr>
        <p:spPr>
          <a:xfrm>
            <a:off x="6643702" y="3857628"/>
            <a:ext cx="2143140" cy="584775"/>
          </a:xfrm>
          <a:prstGeom prst="rect">
            <a:avLst/>
          </a:prstGeom>
          <a:noFill/>
        </p:spPr>
        <p:txBody>
          <a:bodyPr wrap="square" rtlCol="0">
            <a:spAutoFit/>
          </a:bodyPr>
          <a:lstStyle/>
          <a:p>
            <a:pPr algn="r"/>
            <a:r>
              <a:rPr lang="ar-SA" sz="3200" b="1" dirty="0" smtClean="0"/>
              <a:t>الخيط </a:t>
            </a:r>
            <a:r>
              <a:rPr lang="ar-SA" sz="3200" b="1" dirty="0" err="1" smtClean="0"/>
              <a:t>والمئبر</a:t>
            </a:r>
            <a:endParaRPr lang="fr-FR" sz="3200" b="1" dirty="0"/>
          </a:p>
        </p:txBody>
      </p:sp>
      <p:sp>
        <p:nvSpPr>
          <p:cNvPr id="14" name="ZoneTexte 13"/>
          <p:cNvSpPr txBox="1"/>
          <p:nvPr/>
        </p:nvSpPr>
        <p:spPr>
          <a:xfrm>
            <a:off x="3571868" y="3857628"/>
            <a:ext cx="3143272" cy="584775"/>
          </a:xfrm>
          <a:prstGeom prst="rect">
            <a:avLst/>
          </a:prstGeom>
          <a:noFill/>
        </p:spPr>
        <p:txBody>
          <a:bodyPr wrap="square" rtlCol="0">
            <a:spAutoFit/>
          </a:bodyPr>
          <a:lstStyle/>
          <a:p>
            <a:pPr algn="r"/>
            <a:r>
              <a:rPr lang="ar-SA" sz="3200" b="1" dirty="0" err="1" smtClean="0"/>
              <a:t>جزءين</a:t>
            </a:r>
            <a:r>
              <a:rPr lang="ar-SA" sz="3200" b="1" dirty="0" smtClean="0"/>
              <a:t> </a:t>
            </a:r>
            <a:endParaRPr lang="fr-FR" sz="32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13317"/>
                                        </p:tgtEl>
                                        <p:attrNameLst>
                                          <p:attrName>style.visibility</p:attrName>
                                        </p:attrNameLst>
                                      </p:cBhvr>
                                      <p:to>
                                        <p:strVal val="visible"/>
                                      </p:to>
                                    </p:set>
                                    <p:anim calcmode="discrete" valueType="clr">
                                      <p:cBhvr override="childStyle">
                                        <p:cTn id="15" dur="80"/>
                                        <p:tgtEl>
                                          <p:spTgt spid="13317"/>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13317"/>
                                        </p:tgtEl>
                                        <p:attrNameLst>
                                          <p:attrName>fillcolor</p:attrName>
                                        </p:attrNameLst>
                                      </p:cBhvr>
                                      <p:tavLst>
                                        <p:tav tm="0">
                                          <p:val>
                                            <p:clrVal>
                                              <a:schemeClr val="accent2"/>
                                            </p:clrVal>
                                          </p:val>
                                        </p:tav>
                                        <p:tav tm="50000">
                                          <p:val>
                                            <p:clrVal>
                                              <a:schemeClr val="hlink"/>
                                            </p:clrVal>
                                          </p:val>
                                        </p:tav>
                                      </p:tavLst>
                                    </p:anim>
                                    <p:set>
                                      <p:cBhvr>
                                        <p:cTn id="17" dur="80"/>
                                        <p:tgtEl>
                                          <p:spTgt spid="13317"/>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10"/>
                                        </p:tgtEl>
                                        <p:attrNameLst>
                                          <p:attrName>style.visibility</p:attrName>
                                        </p:attrNameLst>
                                      </p:cBhvr>
                                      <p:to>
                                        <p:strVal val="visible"/>
                                      </p:to>
                                    </p:set>
                                    <p:anim calcmode="discrete" valueType="clr">
                                      <p:cBhvr override="childStyle">
                                        <p:cTn id="22"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0"/>
                                        </p:tgtEl>
                                        <p:attrNameLst>
                                          <p:attrName>fillcolor</p:attrName>
                                        </p:attrNameLst>
                                      </p:cBhvr>
                                      <p:tavLst>
                                        <p:tav tm="0">
                                          <p:val>
                                            <p:clrVal>
                                              <a:schemeClr val="accent2"/>
                                            </p:clrVal>
                                          </p:val>
                                        </p:tav>
                                        <p:tav tm="50000">
                                          <p:val>
                                            <p:clrVal>
                                              <a:schemeClr val="hlink"/>
                                            </p:clrVal>
                                          </p:val>
                                        </p:tav>
                                      </p:tavLst>
                                    </p:anim>
                                    <p:set>
                                      <p:cBhvr>
                                        <p:cTn id="24" dur="80"/>
                                        <p:tgtEl>
                                          <p:spTgt spid="10"/>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11"/>
                                        </p:tgtEl>
                                        <p:attrNameLst>
                                          <p:attrName>style.visibility</p:attrName>
                                        </p:attrNameLst>
                                      </p:cBhvr>
                                      <p:to>
                                        <p:strVal val="visible"/>
                                      </p:to>
                                    </p:set>
                                    <p:anim calcmode="discrete" valueType="clr">
                                      <p:cBhvr override="childStyle">
                                        <p:cTn id="29"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1"/>
                                        </p:tgtEl>
                                        <p:attrNameLst>
                                          <p:attrName>fillcolor</p:attrName>
                                        </p:attrNameLst>
                                      </p:cBhvr>
                                      <p:tavLst>
                                        <p:tav tm="0">
                                          <p:val>
                                            <p:clrVal>
                                              <a:schemeClr val="accent2"/>
                                            </p:clrVal>
                                          </p:val>
                                        </p:tav>
                                        <p:tav tm="50000">
                                          <p:val>
                                            <p:clrVal>
                                              <a:schemeClr val="hlink"/>
                                            </p:clrVal>
                                          </p:val>
                                        </p:tav>
                                      </p:tavLst>
                                    </p:anim>
                                    <p:set>
                                      <p:cBhvr>
                                        <p:cTn id="31" dur="80"/>
                                        <p:tgtEl>
                                          <p:spTgt spid="11"/>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12"/>
                                        </p:tgtEl>
                                        <p:attrNameLst>
                                          <p:attrName>style.visibility</p:attrName>
                                        </p:attrNameLst>
                                      </p:cBhvr>
                                      <p:to>
                                        <p:strVal val="visible"/>
                                      </p:to>
                                    </p:set>
                                    <p:anim calcmode="discrete" valueType="clr">
                                      <p:cBhvr override="childStyle">
                                        <p:cTn id="36"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2"/>
                                        </p:tgtEl>
                                        <p:attrNameLst>
                                          <p:attrName>fillcolor</p:attrName>
                                        </p:attrNameLst>
                                      </p:cBhvr>
                                      <p:tavLst>
                                        <p:tav tm="0">
                                          <p:val>
                                            <p:clrVal>
                                              <a:schemeClr val="accent2"/>
                                            </p:clrVal>
                                          </p:val>
                                        </p:tav>
                                        <p:tav tm="50000">
                                          <p:val>
                                            <p:clrVal>
                                              <a:schemeClr val="hlink"/>
                                            </p:clrVal>
                                          </p:val>
                                        </p:tav>
                                      </p:tavLst>
                                    </p:anim>
                                    <p:set>
                                      <p:cBhvr>
                                        <p:cTn id="38" dur="80"/>
                                        <p:tgtEl>
                                          <p:spTgt spid="12"/>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13"/>
                                        </p:tgtEl>
                                        <p:attrNameLst>
                                          <p:attrName>style.visibility</p:attrName>
                                        </p:attrNameLst>
                                      </p:cBhvr>
                                      <p:to>
                                        <p:strVal val="visible"/>
                                      </p:to>
                                    </p:set>
                                    <p:anim calcmode="discrete" valueType="clr">
                                      <p:cBhvr override="childStyle">
                                        <p:cTn id="43"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3"/>
                                        </p:tgtEl>
                                        <p:attrNameLst>
                                          <p:attrName>fillcolor</p:attrName>
                                        </p:attrNameLst>
                                      </p:cBhvr>
                                      <p:tavLst>
                                        <p:tav tm="0">
                                          <p:val>
                                            <p:clrVal>
                                              <a:schemeClr val="accent2"/>
                                            </p:clrVal>
                                          </p:val>
                                        </p:tav>
                                        <p:tav tm="50000">
                                          <p:val>
                                            <p:clrVal>
                                              <a:schemeClr val="hlink"/>
                                            </p:clrVal>
                                          </p:val>
                                        </p:tav>
                                      </p:tavLst>
                                    </p:anim>
                                    <p:set>
                                      <p:cBhvr>
                                        <p:cTn id="45" dur="80"/>
                                        <p:tgtEl>
                                          <p:spTgt spid="13"/>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27" presetClass="entr" presetSubtype="0" fill="hold" grpId="0" nodeType="clickEffect">
                                  <p:stCondLst>
                                    <p:cond delay="0"/>
                                  </p:stCondLst>
                                  <p:iterate type="lt">
                                    <p:tmPct val="50000"/>
                                  </p:iterate>
                                  <p:childTnLst>
                                    <p:set>
                                      <p:cBhvr>
                                        <p:cTn id="49" dur="1" fill="hold">
                                          <p:stCondLst>
                                            <p:cond delay="0"/>
                                          </p:stCondLst>
                                        </p:cTn>
                                        <p:tgtEl>
                                          <p:spTgt spid="14"/>
                                        </p:tgtEl>
                                        <p:attrNameLst>
                                          <p:attrName>style.visibility</p:attrName>
                                        </p:attrNameLst>
                                      </p:cBhvr>
                                      <p:to>
                                        <p:strVal val="visible"/>
                                      </p:to>
                                    </p:set>
                                    <p:anim calcmode="discrete" valueType="clr">
                                      <p:cBhvr override="childStyle">
                                        <p:cTn id="50"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14"/>
                                        </p:tgtEl>
                                        <p:attrNameLst>
                                          <p:attrName>fillcolor</p:attrName>
                                        </p:attrNameLst>
                                      </p:cBhvr>
                                      <p:tavLst>
                                        <p:tav tm="0">
                                          <p:val>
                                            <p:clrVal>
                                              <a:schemeClr val="accent2"/>
                                            </p:clrVal>
                                          </p:val>
                                        </p:tav>
                                        <p:tav tm="50000">
                                          <p:val>
                                            <p:clrVal>
                                              <a:schemeClr val="hlink"/>
                                            </p:clrVal>
                                          </p:val>
                                        </p:tav>
                                      </p:tavLst>
                                    </p:anim>
                                    <p:set>
                                      <p:cBhvr>
                                        <p:cTn id="52" dur="80"/>
                                        <p:tgtEl>
                                          <p:spTgt spid="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317" grpId="0"/>
      <p:bldP spid="10" grpId="0"/>
      <p:bldP spid="11" grpId="0"/>
      <p:bldP spid="12" grpId="0"/>
      <p:bldP spid="13" grpId="0"/>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139</Words>
  <Application>Microsoft Office PowerPoint</Application>
  <PresentationFormat>Affichage à l'écran (4:3)</PresentationFormat>
  <Paragraphs>18</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Rotonde</vt:lpstr>
      <vt:lpstr>Diapositive 1</vt:lpstr>
      <vt:lpstr>Diapositive 2</vt:lpstr>
      <vt:lpstr>Diapositive 3</vt:lpstr>
      <vt:lpstr>Diapositive 4</vt:lpstr>
      <vt:lpstr>Diapositive 5</vt:lpstr>
    </vt:vector>
  </TitlesOfParts>
  <Company>Edition ULTRA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Edition ULTRA</dc:creator>
  <cp:lastModifiedBy>Edition ULTRA</cp:lastModifiedBy>
  <cp:revision>3</cp:revision>
  <dcterms:created xsi:type="dcterms:W3CDTF">2018-05-14T15:11:35Z</dcterms:created>
  <dcterms:modified xsi:type="dcterms:W3CDTF">2018-05-14T15:41:45Z</dcterms:modified>
</cp:coreProperties>
</file>