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9AC6D-FCCA-47AA-BA53-791713FCB467}" type="datetimeFigureOut">
              <a:rPr lang="fr-FR" smtClean="0"/>
              <a:t>14/05/2018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A737E-5BF8-49FF-9F84-6DD0F7ACBDF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A737E-5BF8-49FF-9F84-6DD0F7ACBDF8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5/14/2018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3" Type="http://schemas.openxmlformats.org/officeDocument/2006/relationships/audio" Target="../media/audio1.wav"/><Relationship Id="rId7" Type="http://schemas.openxmlformats.org/officeDocument/2006/relationships/audio" Target="../media/audio5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audio1.wav"/><Relationship Id="rId7" Type="http://schemas.openxmlformats.org/officeDocument/2006/relationships/hyperlink" Target="https://2.bp.blogspot.com/--O8sf3FS7ns/VwLBJG4MICI/AAAAAAAABT8/iDVmz2VQs7oPJDP0ev44T408zDF5qPPpA/s1600/image49.jpg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3.bp.blogspot.com/-Hb2ASPuZPUY/VwLBF0_-vQI/AAAAAAAABT0/GX7OPa6G7ukeotzbqi9f2-r1PoODRf29g/s1600/image48.png" TargetMode="External"/><Relationship Id="rId5" Type="http://schemas.openxmlformats.org/officeDocument/2006/relationships/audio" Target="../media/audio6.wav"/><Relationship Id="rId4" Type="http://schemas.openxmlformats.org/officeDocument/2006/relationships/audio" Target="../media/audio7.wav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audio" Target="../media/audio8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13788" y="0"/>
            <a:ext cx="230212" cy="4404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136482" tIns="34914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T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7554" y="428604"/>
            <a:ext cx="2861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T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فتحي </a:t>
            </a:r>
            <a:r>
              <a:rPr lang="ar-TN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خوجه</a:t>
            </a:r>
            <a:endParaRPr lang="fr-F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57686" y="1785926"/>
            <a:ext cx="720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T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6أ</a:t>
            </a:r>
            <a:endParaRPr lang="fr-F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28926" y="2714620"/>
            <a:ext cx="345960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T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بحث حول </a:t>
            </a:r>
          </a:p>
          <a:p>
            <a:pPr algn="ctr"/>
            <a:r>
              <a:rPr lang="ar-T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التكاثر الزهري</a:t>
            </a:r>
            <a:endParaRPr lang="fr-F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28926" y="4786322"/>
            <a:ext cx="3454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T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2018/2017</a:t>
            </a:r>
            <a:endParaRPr lang="fr-F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857232"/>
            <a:ext cx="8363304" cy="19485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36482" tIns="34914" rIns="91440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cs typeface="Arial" pitchFamily="34" charset="0"/>
              </a:rPr>
              <a:t>تتكاثر النباتات كسائر الكائنات الحية</a:t>
            </a:r>
            <a:r>
              <a:rPr kumimoji="0" lang="ar-TN" sz="3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هناك نباتات تتكاثر بالبذور حيث نغرس بذرة تنمو لتتحول إلى نبتة تزهر </a:t>
            </a:r>
            <a:r>
              <a:rPr kumimoji="0" lang="ar-TN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فتثمر</a:t>
            </a:r>
            <a:r>
              <a:rPr kumimoji="0" lang="ar-T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 و نحصل من خلالها على بذرة جديدة مثل الحبوب </a:t>
            </a:r>
            <a:r>
              <a:rPr kumimoji="0" lang="ar-TN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و</a:t>
            </a:r>
            <a:r>
              <a:rPr kumimoji="0" lang="ar-T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 أنواع عديدة من البقول.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في بعض النباتات تكون الزهرة هي الجهاز </a:t>
            </a:r>
            <a:r>
              <a:rPr kumimoji="0" lang="ar-TN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المسؤول</a:t>
            </a:r>
            <a:r>
              <a:rPr kumimoji="0" lang="ar-T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 على التكاثر </a:t>
            </a:r>
            <a:r>
              <a:rPr kumimoji="0" lang="ar-TN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و</a:t>
            </a:r>
            <a:r>
              <a:rPr kumimoji="0" lang="ar-T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 الحصول على نباتات جديدة </a:t>
            </a:r>
            <a:r>
              <a:rPr kumimoji="0" lang="ar-TN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و</a:t>
            </a:r>
            <a:r>
              <a:rPr kumimoji="0" lang="ar-T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 يسمى ذلك التكاثر الزهري.</a:t>
            </a:r>
            <a:endParaRPr kumimoji="0" lang="ar-T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 2" descr="image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3286124"/>
            <a:ext cx="4805676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decel="100000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animBg="1"/>
      <p:bldP spid="1536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786214" y="928670"/>
            <a:ext cx="4214810" cy="39798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58700" tIns="34914" rIns="136482" bIns="1269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cs typeface="Arial" pitchFamily="34" charset="0"/>
              </a:rPr>
              <a:t>التأبير </a:t>
            </a:r>
            <a:r>
              <a:rPr kumimoji="0" lang="ar-SA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cs typeface="Arial" pitchFamily="34" charset="0"/>
              </a:rPr>
              <a:t>و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inherit"/>
                <a:cs typeface="Arial" pitchFamily="34" charset="0"/>
              </a:rPr>
              <a:t> الإخصاب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Droid Arabic Kufi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38761D"/>
                </a:solidFill>
                <a:effectLst/>
                <a:latin typeface="inherit"/>
                <a:cs typeface="Arial" pitchFamily="34" charset="0"/>
              </a:rPr>
              <a:t>التأبير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Droid Arabic Kufi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التأبير هو انتقال حبوب الطلع من </a:t>
            </a:r>
            <a:r>
              <a:rPr kumimoji="0" lang="ar-TN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مئبر</a:t>
            </a:r>
            <a:r>
              <a:rPr kumimoji="0" lang="ar-TN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 زهرة ناضج إلى ميسم زهرة من نفس النوع </a:t>
            </a:r>
            <a:r>
              <a:rPr kumimoji="0" lang="ar-TN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و</a:t>
            </a:r>
            <a:r>
              <a:rPr kumimoji="0" lang="ar-TN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 يتم بوسائل مختلفة منها الريح </a:t>
            </a:r>
            <a:r>
              <a:rPr kumimoji="0" lang="ar-TN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و</a:t>
            </a:r>
            <a:r>
              <a:rPr kumimoji="0" lang="ar-TN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 الحشرات </a:t>
            </a:r>
            <a:r>
              <a:rPr kumimoji="0" lang="ar-TN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و</a:t>
            </a:r>
            <a:r>
              <a:rPr kumimoji="0" lang="ar-TN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 الإنسان </a:t>
            </a:r>
            <a:r>
              <a:rPr kumimoji="0" lang="ar-TN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و</a:t>
            </a:r>
            <a:r>
              <a:rPr kumimoji="0" lang="ar-TN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 يمكن التمييز بين صنفين من التأبير:</a:t>
            </a:r>
            <a:endParaRPr kumimoji="0" lang="ar-TN" sz="1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inherit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Droid Arabic Kufi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inherit"/>
                <a:cs typeface="Arial" pitchFamily="34" charset="0"/>
              </a:rPr>
              <a:t>التأبير الذاتي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inherit"/>
                <a:cs typeface="Arial" pitchFamily="34" charset="0"/>
              </a:rPr>
              <a:t>: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Droid Arabic Kufi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و هو انتقال حبوب الطلع من المئبر إلى الميسم داخل نفس الزهرة </a:t>
            </a:r>
            <a:r>
              <a:rPr kumimoji="0" lang="ar-TN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و</a:t>
            </a:r>
            <a:r>
              <a:rPr kumimoji="0" lang="ar-T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 لا يتم إلا إذا اشتملت الزهرة على الأعضاء المذكرة (الأسدية) </a:t>
            </a:r>
            <a:r>
              <a:rPr kumimoji="0" lang="ar-TN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و</a:t>
            </a:r>
            <a:r>
              <a:rPr kumimoji="0" lang="ar-TN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 الأعضاء المؤنثة (المدقة) معا.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  <a:hlinkClick r:id="rId6"/>
              </a:rPr>
              <a:t>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 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Droid Arabic Kufi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TN" sz="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inherit"/>
                <a:cs typeface="Arial" pitchFamily="34" charset="0"/>
              </a:rPr>
              <a:t>.</a:t>
            </a:r>
            <a:endParaRPr kumimoji="0" lang="ar-TN" sz="1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inherit"/>
              <a:cs typeface="Arial" pitchFamily="34" charset="0"/>
            </a:endParaRPr>
          </a:p>
        </p:txBody>
      </p:sp>
      <p:sp>
        <p:nvSpPr>
          <p:cNvPr id="20482" name="AutoShape 2" descr=",اجزاء الزهرة, الإخصاب, التأبير, التكاثر الزهري, التكاثر عند النبات, النباتات الزهرية, مكونات الزهرة, التأبير الذاتي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8883650" y="6191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483" name="AutoShape 3" descr=",اجزاء الزهرة, الإخصاب, التأبير, التكاثر الزهري, التكاثر عند النبات, النباتات الزهرية, مكونات الزهرة, التأبير الذاتي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8978900" y="61913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485" name="AutoShape 5" descr="https://3.bp.blogspot.com/-Hb2ASPuZPUY/VwLBF0_-vQI/AAAAAAAABT0/GX7OPa6G7ukeotzbqi9f2-r1PoODRf29g/s1600/image4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487" name="AutoShape 7" descr="https://3.bp.blogspot.com/-Hb2ASPuZPUY/VwLBF0_-vQI/AAAAAAAABT0/GX7OPa6G7ukeotzbqi9f2-r1PoODRf29g/s1600/image4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 descr="image48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4414" y="3714752"/>
            <a:ext cx="3143240" cy="2543373"/>
          </a:xfrm>
          <a:prstGeom prst="rect">
            <a:avLst/>
          </a:prstGeom>
        </p:spPr>
      </p:pic>
      <p:pic>
        <p:nvPicPr>
          <p:cNvPr id="8" name="Image 7" descr="image4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50712" y="3408922"/>
            <a:ext cx="42575" cy="40156"/>
          </a:xfrm>
          <a:prstGeom prst="rect">
            <a:avLst/>
          </a:prstGeom>
        </p:spPr>
      </p:pic>
      <p:pic>
        <p:nvPicPr>
          <p:cNvPr id="9" name="Image 8" descr="image4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550712" y="3408922"/>
            <a:ext cx="42575" cy="40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animBg="1"/>
      <p:bldP spid="2048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0496" y="928670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 fontAlgn="base"/>
            <a:r>
              <a:rPr lang="ar-TN" dirty="0" smtClean="0"/>
              <a:t/>
            </a:r>
            <a:br>
              <a:rPr lang="ar-TN" dirty="0" smtClean="0"/>
            </a:br>
            <a:r>
              <a:rPr lang="ar-TN" dirty="0" smtClean="0"/>
              <a:t/>
            </a:r>
            <a:br>
              <a:rPr lang="ar-TN" dirty="0" smtClean="0"/>
            </a:br>
            <a:r>
              <a:rPr lang="ar-TN" sz="4000" b="1" dirty="0" smtClean="0">
                <a:solidFill>
                  <a:schemeClr val="accent1">
                    <a:lumMod val="75000"/>
                  </a:schemeClr>
                </a:solidFill>
              </a:rPr>
              <a:t>التأبير الخلطي</a:t>
            </a:r>
            <a:r>
              <a:rPr lang="ar-TN" sz="4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ar-TN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 rtl="1" fontAlgn="base"/>
            <a:r>
              <a:rPr lang="ar-TN" sz="2400" dirty="0" smtClean="0"/>
              <a:t>و هو انتقال حبوب الطلع من </a:t>
            </a:r>
            <a:r>
              <a:rPr lang="ar-TN" sz="2400" dirty="0" err="1" smtClean="0"/>
              <a:t>مئبر</a:t>
            </a:r>
            <a:r>
              <a:rPr lang="ar-TN" sz="2400" dirty="0" smtClean="0"/>
              <a:t> زهرة إلى ميسم زهرة أخرى من نفس النوع, </a:t>
            </a:r>
            <a:r>
              <a:rPr lang="ar-TN" sz="2400" dirty="0" err="1" smtClean="0"/>
              <a:t>و</a:t>
            </a:r>
            <a:r>
              <a:rPr lang="ar-TN" sz="2400" dirty="0" smtClean="0"/>
              <a:t> تكون خاصة بين النباتات التي تكون أزهارها ناقصة أعضاء التذكير أو أعضاء التأنيث مثل النخيل.</a:t>
            </a:r>
            <a:endParaRPr lang="ar-TN" sz="2400" dirty="0"/>
          </a:p>
        </p:txBody>
      </p:sp>
      <p:pic>
        <p:nvPicPr>
          <p:cNvPr id="3" name="Image 2" descr="image5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28" y="3786190"/>
            <a:ext cx="3071834" cy="2448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4612" y="1142984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/>
            <a:r>
              <a:rPr lang="ar-TN" sz="3600" b="1" dirty="0" smtClean="0">
                <a:solidFill>
                  <a:srgbClr val="7030A0"/>
                </a:solidFill>
              </a:rPr>
              <a:t>الإخصاب:</a:t>
            </a:r>
          </a:p>
          <a:p>
            <a:pPr algn="r" rtl="1" fontAlgn="base"/>
            <a:r>
              <a:rPr lang="ar-TN" sz="2400" dirty="0" smtClean="0"/>
              <a:t>هو اتحاد كل بويضة بحبة طلع </a:t>
            </a:r>
            <a:r>
              <a:rPr lang="ar-TN" sz="2400" dirty="0" err="1" smtClean="0"/>
              <a:t>و</a:t>
            </a:r>
            <a:r>
              <a:rPr lang="ar-TN" sz="2400" dirty="0" smtClean="0"/>
              <a:t> ينتج عنه تحول البويضة إلى بذرة </a:t>
            </a:r>
            <a:r>
              <a:rPr lang="ar-TN" sz="2400" dirty="0" err="1" smtClean="0"/>
              <a:t>و</a:t>
            </a:r>
            <a:r>
              <a:rPr lang="ar-TN" sz="2400" dirty="0" smtClean="0"/>
              <a:t> تحول المبيض إلى ثمرة.</a:t>
            </a:r>
            <a:endParaRPr lang="ar-TN" sz="2400" dirty="0"/>
          </a:p>
        </p:txBody>
      </p:sp>
      <p:pic>
        <p:nvPicPr>
          <p:cNvPr id="3" name="Image 2" descr="الإخصاب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6050" y="3071810"/>
            <a:ext cx="4924425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to="" calcmode="lin" valueType="num">
                                      <p:cBhvr>
                                        <p:cTn id="25" dur="1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159</Words>
  <Application>Microsoft Office PowerPoint</Application>
  <PresentationFormat>Affichage à l'écran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Default Theme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versus</dc:creator>
  <cp:lastModifiedBy>versus</cp:lastModifiedBy>
  <cp:revision>1</cp:revision>
  <dcterms:created xsi:type="dcterms:W3CDTF">2018-05-14T13:05:03Z</dcterms:created>
  <dcterms:modified xsi:type="dcterms:W3CDTF">2018-05-14T13:44:49Z</dcterms:modified>
</cp:coreProperties>
</file>