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728" y="3080901"/>
            <a:ext cx="6869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TN" sz="5400" b="1" spc="50" dirty="0" smtClean="0">
                <a:ln w="12700" cmpd="sng">
                  <a:solidFill>
                    <a:srgbClr val="00349E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349E">
                    <a:tint val="1000"/>
                  </a:srgbClr>
                </a:solidFill>
                <a:effectLst>
                  <a:glow rad="53100">
                    <a:srgbClr val="00349E">
                      <a:satMod val="180000"/>
                      <a:alpha val="30000"/>
                    </a:srgbClr>
                  </a:glow>
                </a:effectLst>
              </a:rPr>
              <a:t>صفوان </a:t>
            </a:r>
            <a:r>
              <a:rPr lang="ar-TN" sz="5400" b="1" spc="50" dirty="0" err="1" smtClean="0">
                <a:ln w="12700" cmpd="sng">
                  <a:solidFill>
                    <a:srgbClr val="00349E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349E">
                    <a:tint val="1000"/>
                  </a:srgbClr>
                </a:solidFill>
                <a:effectLst>
                  <a:glow rad="53100">
                    <a:srgbClr val="00349E">
                      <a:satMod val="180000"/>
                      <a:alpha val="30000"/>
                    </a:srgbClr>
                  </a:glow>
                </a:effectLst>
              </a:rPr>
              <a:t>البديرى</a:t>
            </a:r>
            <a:endParaRPr lang="fr-FR" sz="5400" b="1" spc="50" dirty="0">
              <a:ln w="12700" cmpd="sng">
                <a:solidFill>
                  <a:srgbClr val="00349E">
                    <a:satMod val="120000"/>
                    <a:shade val="80000"/>
                  </a:srgbClr>
                </a:solidFill>
                <a:prstDash val="solid"/>
              </a:ln>
              <a:solidFill>
                <a:srgbClr val="00349E">
                  <a:tint val="1000"/>
                </a:srgbClr>
              </a:solidFill>
              <a:effectLst>
                <a:glow rad="53100">
                  <a:srgbClr val="00349E">
                    <a:satMod val="180000"/>
                    <a:alpha val="30000"/>
                  </a:srgb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4290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base"/>
            <a:r>
              <a:rPr lang="ar-TN" dirty="0" err="1" smtClean="0"/>
              <a:t>كاثر</a:t>
            </a:r>
            <a:r>
              <a:rPr lang="ar-TN" dirty="0" smtClean="0"/>
              <a:t> النباتات بطريقتين رئيسيتين هما: التكاثر الجنسي والتكاثر </a:t>
            </a:r>
            <a:r>
              <a:rPr lang="ar-TN" dirty="0" err="1" smtClean="0"/>
              <a:t>اللاجنسي</a:t>
            </a:r>
            <a:r>
              <a:rPr lang="ar-TN" dirty="0" smtClean="0"/>
              <a:t>. ففي التكاثر الجنسي تتكاثر النباتات عن طريق الأزهار فتوفّر البذور التي تنبت في الأرض وتعطي نباتات تنمو وتزهر </a:t>
            </a:r>
            <a:r>
              <a:rPr lang="ar-TN" dirty="0" err="1" smtClean="0"/>
              <a:t>وتثمر</a:t>
            </a:r>
            <a:r>
              <a:rPr lang="ar-TN" dirty="0" smtClean="0"/>
              <a:t>. أما في التكاثر </a:t>
            </a:r>
            <a:r>
              <a:rPr lang="ar-TN" dirty="0" err="1" smtClean="0"/>
              <a:t>اللاجنسي</a:t>
            </a:r>
            <a:r>
              <a:rPr lang="ar-TN" dirty="0" smtClean="0"/>
              <a:t> فتتكاثر النباتات عن طريق الجذور أو الجذوع أو الأوراق ويعرف هذا النوع من التكاثر بالتكاثر الخضري .</a:t>
            </a:r>
            <a:br>
              <a:rPr lang="ar-TN" dirty="0" smtClean="0"/>
            </a:br>
            <a:endParaRPr lang="ar-TN" dirty="0" smtClean="0"/>
          </a:p>
          <a:p>
            <a:r>
              <a:rPr lang="ar-TN" dirty="0" smtClean="0"/>
              <a:t/>
            </a:r>
            <a:br>
              <a:rPr lang="ar-TN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97346"/>
            <a:ext cx="5857916" cy="5089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base"/>
            <a:r>
              <a:rPr lang="ar-TN" b="1" dirty="0" smtClean="0"/>
              <a:t>التكاثر الجنسي</a:t>
            </a:r>
          </a:p>
          <a:p>
            <a:pPr rtl="1" fontAlgn="base"/>
            <a:r>
              <a:rPr lang="ar-TN" dirty="0" smtClean="0"/>
              <a:t>يحدث التكاثر الجنسي في النباتات على شكل دورة معقدة تعرف بتبادل الأجيال، تشتمل على جيلين أو مرحلتين متميزتين. وخلال إحدى مرحلتي الدورة، يعرف النبات بالنابت </a:t>
            </a:r>
            <a:r>
              <a:rPr lang="ar-TN" dirty="0" err="1" smtClean="0"/>
              <a:t>المشيجي</a:t>
            </a:r>
            <a:r>
              <a:rPr lang="ar-TN" dirty="0" smtClean="0"/>
              <a:t> أو النبات الحامل للأمشاج. وتصعب مشاهدة الطور </a:t>
            </a:r>
            <a:r>
              <a:rPr lang="ar-TN" dirty="0" err="1" smtClean="0"/>
              <a:t>المشيجي</a:t>
            </a:r>
            <a:r>
              <a:rPr lang="ar-TN" dirty="0" smtClean="0"/>
              <a:t> في معظم الأنواع النباتية، أو نادرًا ما يلاحظه الناس. ويعطي هذا الطور الأمشاج أي الخلية المذكرة والخلية </a:t>
            </a:r>
            <a:r>
              <a:rPr lang="ar-TN" dirty="0" err="1" smtClean="0"/>
              <a:t>البيضية</a:t>
            </a:r>
            <a:r>
              <a:rPr lang="ar-TN" dirty="0" smtClean="0"/>
              <a:t>. وقد ينتج الطور أيضًا الخلايا المذكرة، أو الخلايا </a:t>
            </a:r>
            <a:r>
              <a:rPr lang="ar-TN" dirty="0" err="1" smtClean="0"/>
              <a:t>البيضية</a:t>
            </a:r>
            <a:r>
              <a:rPr lang="ar-TN" dirty="0" smtClean="0"/>
              <a:t> أو كلتيهما تبعا لنوع النبات. وعند اتحاد الخلية المذكرة مع الخلية </a:t>
            </a:r>
            <a:r>
              <a:rPr lang="ar-TN" dirty="0" err="1" smtClean="0"/>
              <a:t>البيضية</a:t>
            </a:r>
            <a:r>
              <a:rPr lang="ar-TN" dirty="0" smtClean="0"/>
              <a:t>، يتكون من </a:t>
            </a:r>
            <a:r>
              <a:rPr lang="ar-TN" dirty="0" err="1" smtClean="0"/>
              <a:t>البييضة</a:t>
            </a:r>
            <a:r>
              <a:rPr lang="ar-TN" dirty="0" smtClean="0"/>
              <a:t> المخصبة المرحلة الثانية من دورة حياة النبات. في هذه المرحلة يعرف النبات بالطور </a:t>
            </a:r>
            <a:r>
              <a:rPr lang="ar-TN" dirty="0" err="1" smtClean="0"/>
              <a:t>البوغي</a:t>
            </a:r>
            <a:r>
              <a:rPr lang="ar-TN" dirty="0" smtClean="0"/>
              <a:t> أو النبات الحامل </a:t>
            </a:r>
            <a:r>
              <a:rPr lang="ar-TN" dirty="0" err="1" smtClean="0"/>
              <a:t>للأبواغ</a:t>
            </a:r>
            <a:r>
              <a:rPr lang="ar-TN" dirty="0" smtClean="0"/>
              <a:t>. عندما يشاهد الناس نباتا فغالبا ما يكون في مرحلة الطور </a:t>
            </a:r>
            <a:r>
              <a:rPr lang="ar-TN" dirty="0" err="1" smtClean="0"/>
              <a:t>البوغي</a:t>
            </a:r>
            <a:r>
              <a:rPr lang="ar-TN" dirty="0" smtClean="0"/>
              <a:t>. ويعطي الطور </a:t>
            </a:r>
            <a:r>
              <a:rPr lang="ar-TN" dirty="0" err="1" smtClean="0"/>
              <a:t>البوغي</a:t>
            </a:r>
            <a:r>
              <a:rPr lang="ar-TN" dirty="0" smtClean="0"/>
              <a:t> خلال انقسام خلوي يعرف بالانقسام الاختزالي تراكيب متناهية الصغر تسمى </a:t>
            </a:r>
            <a:r>
              <a:rPr lang="ar-TN" dirty="0" err="1" smtClean="0"/>
              <a:t>الأبواغ</a:t>
            </a:r>
            <a:r>
              <a:rPr lang="ar-TN" dirty="0" smtClean="0"/>
              <a:t>. وتتكون </a:t>
            </a:r>
            <a:r>
              <a:rPr lang="ar-TN" dirty="0" err="1" smtClean="0"/>
              <a:t>الأبواغ</a:t>
            </a:r>
            <a:r>
              <a:rPr lang="ar-TN" dirty="0" smtClean="0"/>
              <a:t> داخل تراكيب مقفلة تشبه الكيس تسمى بالكيس </a:t>
            </a:r>
            <a:r>
              <a:rPr lang="ar-TN" dirty="0" err="1" smtClean="0"/>
              <a:t>البوغي</a:t>
            </a:r>
            <a:r>
              <a:rPr lang="ar-TN" dirty="0" smtClean="0"/>
              <a:t> (الحافظة </a:t>
            </a:r>
            <a:r>
              <a:rPr lang="ar-TN" dirty="0" err="1" smtClean="0"/>
              <a:t>البوغية</a:t>
            </a:r>
            <a:r>
              <a:rPr lang="ar-TN" dirty="0" smtClean="0"/>
              <a:t>). وينشأ الطور </a:t>
            </a:r>
            <a:r>
              <a:rPr lang="ar-TN" dirty="0" smtClean="0"/>
              <a:t>المشجي </a:t>
            </a:r>
            <a:r>
              <a:rPr lang="ar-TN" dirty="0" smtClean="0"/>
              <a:t>عن </a:t>
            </a:r>
            <a:r>
              <a:rPr lang="ar-TN" dirty="0" err="1" smtClean="0"/>
              <a:t>الأبواغ</a:t>
            </a:r>
            <a:r>
              <a:rPr lang="ar-TN" dirty="0" smtClean="0"/>
              <a:t> وتبدأ دورة الحياة مرة أخرى.</a:t>
            </a:r>
            <a:endParaRPr lang="ar-T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2845"/>
            <a:ext cx="51435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TN" dirty="0" smtClean="0"/>
              <a:t>ي النباتات البذرية وهي تشمل النباتات الزهرية والنباتات حاملات </a:t>
            </a:r>
            <a:r>
              <a:rPr lang="ar-TN" dirty="0" err="1" smtClean="0"/>
              <a:t>المخاريط</a:t>
            </a:r>
            <a:r>
              <a:rPr lang="ar-TN" dirty="0" smtClean="0"/>
              <a:t>، يشتمل تبادل الأجيال على سلسلة من الخطوات المعقدة. ولا يشاهد بالعين المجردة في هذه النباتات سوى الطور </a:t>
            </a:r>
            <a:r>
              <a:rPr lang="ar-TN" dirty="0" err="1" smtClean="0"/>
              <a:t>البوغي</a:t>
            </a:r>
            <a:r>
              <a:rPr lang="ar-TN" dirty="0" smtClean="0"/>
              <a:t> فقط. وتنتج </a:t>
            </a:r>
            <a:r>
              <a:rPr lang="ar-TN" dirty="0" err="1" smtClean="0"/>
              <a:t>الأبواغ</a:t>
            </a:r>
            <a:r>
              <a:rPr lang="ar-TN" dirty="0" smtClean="0"/>
              <a:t> داخل أعضاء التكاثر المذكرة والمؤنثة للنبات. وتعطي </a:t>
            </a:r>
            <a:r>
              <a:rPr lang="ar-TN" dirty="0" err="1" smtClean="0"/>
              <a:t>الأبواغ</a:t>
            </a:r>
            <a:r>
              <a:rPr lang="ar-TN" dirty="0" smtClean="0"/>
              <a:t> الطور </a:t>
            </a:r>
            <a:r>
              <a:rPr lang="ar-TN" dirty="0" err="1" smtClean="0"/>
              <a:t>المشيجي</a:t>
            </a:r>
            <a:r>
              <a:rPr lang="ar-TN" dirty="0" smtClean="0"/>
              <a:t> الذي يبقى بداخل أعضاء التكاثر بالنبات.</a:t>
            </a:r>
            <a:br>
              <a:rPr lang="ar-TN" dirty="0" smtClean="0"/>
            </a:br>
            <a:r>
              <a:rPr lang="ar-TN" dirty="0" smtClean="0"/>
              <a:t>في النباتات الزهرية توجد الأجزاء </a:t>
            </a:r>
            <a:r>
              <a:rPr lang="ar-TN" dirty="0" err="1" smtClean="0"/>
              <a:t>المسؤولة</a:t>
            </a:r>
            <a:r>
              <a:rPr lang="ar-TN" dirty="0" smtClean="0"/>
              <a:t> عن التكاثر في الأزهار. وتمثل الأسدية أعضاء التكاثر المذكرة بالنبات، وتحتوي كل </a:t>
            </a:r>
            <a:r>
              <a:rPr lang="ar-TN" dirty="0" err="1" smtClean="0"/>
              <a:t>سداة</a:t>
            </a:r>
            <a:r>
              <a:rPr lang="ar-TN" dirty="0" smtClean="0"/>
              <a:t> على طرف متضخم يعرف </a:t>
            </a:r>
            <a:r>
              <a:rPr lang="ar-TN" dirty="0" err="1" smtClean="0"/>
              <a:t>بالمِئْبَرْ</a:t>
            </a:r>
            <a:r>
              <a:rPr lang="ar-TN" dirty="0" smtClean="0"/>
              <a:t> (</a:t>
            </a:r>
            <a:r>
              <a:rPr lang="ar-TN" dirty="0" err="1" smtClean="0"/>
              <a:t>المتك</a:t>
            </a:r>
            <a:r>
              <a:rPr lang="ar-TN" dirty="0" smtClean="0"/>
              <a:t>). </a:t>
            </a:r>
            <a:r>
              <a:rPr lang="ar-TN" dirty="0" err="1" smtClean="0"/>
              <a:t>والمدقة</a:t>
            </a:r>
            <a:r>
              <a:rPr lang="ar-TN" dirty="0" smtClean="0"/>
              <a:t> هي عضو التكاثر المؤنث بالنبات، ويحتوي المبيض الذي يكون القاعدة الكروية </a:t>
            </a:r>
            <a:r>
              <a:rPr lang="ar-TN" dirty="0" err="1" smtClean="0"/>
              <a:t>للمدقة</a:t>
            </a:r>
            <a:r>
              <a:rPr lang="ar-TN" dirty="0" smtClean="0"/>
              <a:t> على </a:t>
            </a:r>
            <a:r>
              <a:rPr lang="ar-TN" dirty="0" err="1" smtClean="0"/>
              <a:t>البييضات</a:t>
            </a:r>
            <a:r>
              <a:rPr lang="ar-TN" dirty="0" smtClean="0"/>
              <a:t>. يتركب </a:t>
            </a:r>
            <a:r>
              <a:rPr lang="ar-TN" dirty="0" err="1" smtClean="0"/>
              <a:t>المئبر</a:t>
            </a:r>
            <a:r>
              <a:rPr lang="ar-TN" dirty="0" smtClean="0"/>
              <a:t> من تراكيب صغيرة جدا تسمى الأكياس </a:t>
            </a:r>
            <a:r>
              <a:rPr lang="ar-TN" dirty="0" err="1" smtClean="0"/>
              <a:t>البوغية</a:t>
            </a:r>
            <a:r>
              <a:rPr lang="ar-TN" dirty="0" smtClean="0"/>
              <a:t> المذكرة، كذلك تحتوي </a:t>
            </a:r>
            <a:r>
              <a:rPr lang="ar-TN" dirty="0" err="1" smtClean="0"/>
              <a:t>البييضات</a:t>
            </a:r>
            <a:r>
              <a:rPr lang="ar-TN" dirty="0" smtClean="0"/>
              <a:t> على تراكيب تسمى الأكياس </a:t>
            </a:r>
            <a:r>
              <a:rPr lang="ar-TN" dirty="0" err="1" smtClean="0"/>
              <a:t>البوغية</a:t>
            </a:r>
            <a:r>
              <a:rPr lang="ar-TN" dirty="0" smtClean="0"/>
              <a:t> المؤنثة، وتنتج </a:t>
            </a:r>
            <a:r>
              <a:rPr lang="ar-TN" dirty="0" err="1" smtClean="0"/>
              <a:t>الأبواغ</a:t>
            </a:r>
            <a:r>
              <a:rPr lang="ar-TN" dirty="0" smtClean="0"/>
              <a:t> عن انقسام الخلايا في كل من الأكياس </a:t>
            </a:r>
            <a:r>
              <a:rPr lang="ar-TN" dirty="0" err="1" smtClean="0"/>
              <a:t>البوغية</a:t>
            </a:r>
            <a:r>
              <a:rPr lang="ar-TN" dirty="0" smtClean="0"/>
              <a:t> المذكرة، والأكياس </a:t>
            </a:r>
            <a:r>
              <a:rPr lang="ar-TN" dirty="0" err="1" smtClean="0"/>
              <a:t>البوغية</a:t>
            </a:r>
            <a:r>
              <a:rPr lang="ar-TN" dirty="0" smtClean="0"/>
              <a:t> المؤنثة.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TN" dirty="0" smtClean="0"/>
              <a:t>تنمو </a:t>
            </a:r>
            <a:r>
              <a:rPr lang="ar-TN" dirty="0" err="1" smtClean="0"/>
              <a:t>بوغة</a:t>
            </a:r>
            <a:r>
              <a:rPr lang="ar-TN" dirty="0" smtClean="0"/>
              <a:t> واحدة في كل </a:t>
            </a:r>
            <a:r>
              <a:rPr lang="ar-TN" dirty="0" err="1" smtClean="0"/>
              <a:t>بييضة</a:t>
            </a:r>
            <a:r>
              <a:rPr lang="ar-TN" dirty="0" smtClean="0"/>
              <a:t> في معظم أنواع النباتات الزهرية، وتعطي طوراً </a:t>
            </a:r>
            <a:r>
              <a:rPr lang="ar-TN" dirty="0" err="1" smtClean="0"/>
              <a:t>مشيجياً</a:t>
            </a:r>
            <a:r>
              <a:rPr lang="ar-TN" dirty="0" smtClean="0"/>
              <a:t> مؤنثًا دقيق الحجم. ويعطي الطور </a:t>
            </a:r>
            <a:r>
              <a:rPr lang="ar-TN" dirty="0" err="1" smtClean="0"/>
              <a:t>المشيجي</a:t>
            </a:r>
            <a:r>
              <a:rPr lang="ar-TN" dirty="0" smtClean="0"/>
              <a:t> المؤنث خلية بيضية واحدة. وتحتوي </a:t>
            </a:r>
            <a:r>
              <a:rPr lang="ar-TN" dirty="0" err="1" smtClean="0"/>
              <a:t>الأبواغ</a:t>
            </a:r>
            <a:r>
              <a:rPr lang="ar-TN" dirty="0" smtClean="0"/>
              <a:t> الموجودة </a:t>
            </a:r>
            <a:r>
              <a:rPr lang="ar-TN" dirty="0" err="1" smtClean="0"/>
              <a:t>بالمئبر</a:t>
            </a:r>
            <a:r>
              <a:rPr lang="ar-TN" dirty="0" smtClean="0"/>
              <a:t>، والتي تعرف بحبوب اللقاح على طور </a:t>
            </a:r>
            <a:r>
              <a:rPr lang="ar-TN" dirty="0" err="1" smtClean="0"/>
              <a:t>مشيجي</a:t>
            </a:r>
            <a:r>
              <a:rPr lang="ar-TN" dirty="0" smtClean="0"/>
              <a:t> مذكر دقيق الحجم. وتنتج كل حبة لقاح خليتين مذكرتين.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</TotalTime>
  <Words>316</Words>
  <Application>Microsoft Office PowerPoint</Application>
  <PresentationFormat>Affichage à l'écran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Default Theme</vt:lpstr>
      <vt:lpstr>Diapositive 1</vt:lpstr>
      <vt:lpstr>Diapositive 2</vt:lpstr>
      <vt:lpstr>Diapositive 3</vt:lpstr>
      <vt:lpstr>Diapositive 4</vt:lpstr>
      <vt:lpstr>Diapositive 5</vt:lpstr>
    </vt:vector>
  </TitlesOfParts>
  <Company>Edition ULTRA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Edition ULTRA</dc:creator>
  <cp:lastModifiedBy>Edition ULTRA</cp:lastModifiedBy>
  <cp:revision>3</cp:revision>
  <dcterms:created xsi:type="dcterms:W3CDTF">2018-05-14T14:13:59Z</dcterms:created>
  <dcterms:modified xsi:type="dcterms:W3CDTF">2018-05-14T14:38:22Z</dcterms:modified>
</cp:coreProperties>
</file>