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2"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96" y="-4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Triangle isocè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540544" y="776288"/>
            <a:ext cx="8062912" cy="1470025"/>
          </a:xfrm>
        </p:spPr>
        <p:txBody>
          <a:bodyPr anchor="b">
            <a:normAutofit/>
          </a:bodyPr>
          <a:lstStyle>
            <a:lvl1pPr algn="r">
              <a:defRPr sz="440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1371600" y="6012656"/>
            <a:ext cx="5791200" cy="365125"/>
          </a:xfrm>
        </p:spPr>
        <p:txBody>
          <a:bodyPr tIns="0" bIns="0" anchor="t"/>
          <a:lstStyle>
            <a:lvl1pPr algn="r">
              <a:defRPr sz="1000"/>
            </a:lvl1pPr>
          </a:lstStyle>
          <a:p>
            <a:fld id="{DA0DC68E-0F0B-4D12-8139-7DE7B2829B31}" type="datetimeFigureOut">
              <a:rPr lang="fr-FR" smtClean="0"/>
              <a:t>23/04/2018</a:t>
            </a:fld>
            <a:endParaRPr lang="fr-FR"/>
          </a:p>
        </p:txBody>
      </p:sp>
      <p:sp>
        <p:nvSpPr>
          <p:cNvPr id="17" name="Espace réservé du pied de page 16"/>
          <p:cNvSpPr>
            <a:spLocks noGrp="1"/>
          </p:cNvSpPr>
          <p:nvPr>
            <p:ph type="ftr" sz="quarter" idx="11"/>
          </p:nvPr>
        </p:nvSpPr>
        <p:spPr>
          <a:xfrm>
            <a:off x="1371600" y="5650704"/>
            <a:ext cx="5791200" cy="365125"/>
          </a:xfrm>
        </p:spPr>
        <p:txBody>
          <a:bodyPr tIns="0" bIns="0" anchor="b"/>
          <a:lstStyle>
            <a:lvl1pPr algn="r">
              <a:defRPr sz="1100"/>
            </a:lvl1pPr>
          </a:lstStyle>
          <a:p>
            <a:endParaRPr lang="fr-FR"/>
          </a:p>
        </p:txBody>
      </p:sp>
      <p:sp>
        <p:nvSpPr>
          <p:cNvPr id="29" name="Espace réservé du numéro de diapositive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ABCDB0E-0008-4FD2-9362-3BF58C84CAC9}"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A0DC68E-0F0B-4D12-8139-7DE7B2829B31}" type="datetimeFigureOut">
              <a:rPr lang="fr-FR" smtClean="0"/>
              <a:t>23/04/2018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ABCDB0E-0008-4FD2-9362-3BF58C84CAC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381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81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A0DC68E-0F0B-4D12-8139-7DE7B2829B31}" type="datetimeFigureOut">
              <a:rPr lang="fr-FR" smtClean="0"/>
              <a:t>23/04/2018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ABCDB0E-0008-4FD2-9362-3BF58C84CAC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67494"/>
            <a:ext cx="8229600" cy="1399032"/>
          </a:xfrm>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457200" y="1882808"/>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791456" y="6480048"/>
            <a:ext cx="2133600" cy="301752"/>
          </a:xfrm>
        </p:spPr>
        <p:txBody>
          <a:bodyPr/>
          <a:lstStyle/>
          <a:p>
            <a:fld id="{DA0DC68E-0F0B-4D12-8139-7DE7B2829B31}" type="datetimeFigureOut">
              <a:rPr lang="fr-FR" smtClean="0"/>
              <a:t>23/04/2018</a:t>
            </a:fld>
            <a:endParaRPr lang="fr-FR"/>
          </a:p>
        </p:txBody>
      </p:sp>
      <p:sp>
        <p:nvSpPr>
          <p:cNvPr id="5" name="Espace réservé du pied de page 4"/>
          <p:cNvSpPr>
            <a:spLocks noGrp="1"/>
          </p:cNvSpPr>
          <p:nvPr>
            <p:ph type="ftr" sz="quarter" idx="11"/>
          </p:nvPr>
        </p:nvSpPr>
        <p:spPr>
          <a:xfrm>
            <a:off x="457200" y="6480969"/>
            <a:ext cx="4260056" cy="300831"/>
          </a:xfrm>
        </p:spPr>
        <p:txBody>
          <a:bodyPr/>
          <a:lstStyle/>
          <a:p>
            <a:endParaRPr lang="fr-FR"/>
          </a:p>
        </p:txBody>
      </p:sp>
      <p:sp>
        <p:nvSpPr>
          <p:cNvPr id="6" name="Espace réservé du numéro de diapositive 5"/>
          <p:cNvSpPr>
            <a:spLocks noGrp="1"/>
          </p:cNvSpPr>
          <p:nvPr>
            <p:ph type="sldNum" sz="quarter" idx="12"/>
          </p:nvPr>
        </p:nvSpPr>
        <p:spPr/>
        <p:txBody>
          <a:bodyPr/>
          <a:lstStyle/>
          <a:p>
            <a:fld id="{3ABCDB0E-0008-4FD2-9362-3BF58C84CAC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1"/>
      </p:bgRef>
    </p:bg>
    <p:spTree>
      <p:nvGrpSpPr>
        <p:cNvPr id="1" name=""/>
        <p:cNvGrpSpPr/>
        <p:nvPr/>
      </p:nvGrpSpPr>
      <p:grpSpPr>
        <a:xfrm>
          <a:off x="0" y="0"/>
          <a:ext cx="0" cy="0"/>
          <a:chOff x="0" y="0"/>
          <a:chExt cx="0" cy="0"/>
        </a:xfrm>
      </p:grpSpPr>
      <p:sp>
        <p:nvSpPr>
          <p:cNvPr id="9" name="Triangle rect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le isocè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Espace réservé de la date 3"/>
          <p:cNvSpPr>
            <a:spLocks noGrp="1"/>
          </p:cNvSpPr>
          <p:nvPr>
            <p:ph type="dt" sz="half" idx="10"/>
          </p:nvPr>
        </p:nvSpPr>
        <p:spPr>
          <a:xfrm>
            <a:off x="6955632" y="6477000"/>
            <a:ext cx="2133600" cy="304800"/>
          </a:xfrm>
        </p:spPr>
        <p:txBody>
          <a:bodyPr/>
          <a:lstStyle/>
          <a:p>
            <a:fld id="{DA0DC68E-0F0B-4D12-8139-7DE7B2829B31}" type="datetimeFigureOut">
              <a:rPr lang="fr-FR" smtClean="0"/>
              <a:t>23/04/2018</a:t>
            </a:fld>
            <a:endParaRPr lang="fr-FR"/>
          </a:p>
        </p:txBody>
      </p:sp>
      <p:sp>
        <p:nvSpPr>
          <p:cNvPr id="5" name="Espace réservé du pied de page 4"/>
          <p:cNvSpPr>
            <a:spLocks noGrp="1"/>
          </p:cNvSpPr>
          <p:nvPr>
            <p:ph type="ftr" sz="quarter" idx="11"/>
          </p:nvPr>
        </p:nvSpPr>
        <p:spPr>
          <a:xfrm>
            <a:off x="2619376" y="6480969"/>
            <a:ext cx="4260056" cy="300831"/>
          </a:xfrm>
        </p:spPr>
        <p:txBody>
          <a:bodyPr/>
          <a:lstStyle/>
          <a:p>
            <a:endParaRPr lang="fr-FR"/>
          </a:p>
        </p:txBody>
      </p:sp>
      <p:sp>
        <p:nvSpPr>
          <p:cNvPr id="6" name="Espace réservé du numéro de diapositive 5"/>
          <p:cNvSpPr>
            <a:spLocks noGrp="1"/>
          </p:cNvSpPr>
          <p:nvPr>
            <p:ph type="sldNum" sz="quarter" idx="12"/>
          </p:nvPr>
        </p:nvSpPr>
        <p:spPr>
          <a:xfrm>
            <a:off x="8451056" y="809624"/>
            <a:ext cx="502920" cy="300831"/>
          </a:xfrm>
        </p:spPr>
        <p:txBody>
          <a:bodyPr/>
          <a:lstStyle/>
          <a:p>
            <a:fld id="{3ABCDB0E-0008-4FD2-9362-3BF58C84CAC9}" type="slidenum">
              <a:rPr lang="fr-FR" smtClean="0"/>
              <a:t>‹N°›</a:t>
            </a:fld>
            <a:endParaRPr lang="fr-FR"/>
          </a:p>
        </p:txBody>
      </p:sp>
      <p:cxnSp>
        <p:nvCxnSpPr>
          <p:cNvPr id="11" name="Connecteur droit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cteur droit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algn="l">
              <a:defRPr/>
            </a:lvl1p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4791456" y="6480969"/>
            <a:ext cx="2133600" cy="301752"/>
          </a:xfrm>
        </p:spPr>
        <p:txBody>
          <a:bodyPr/>
          <a:lstStyle/>
          <a:p>
            <a:fld id="{DA0DC68E-0F0B-4D12-8139-7DE7B2829B31}" type="datetimeFigureOut">
              <a:rPr lang="fr-FR" smtClean="0"/>
              <a:t>23/04/2018</a:t>
            </a:fld>
            <a:endParaRPr lang="fr-FR"/>
          </a:p>
        </p:txBody>
      </p:sp>
      <p:sp>
        <p:nvSpPr>
          <p:cNvPr id="6" name="Espace réservé du pied de page 5"/>
          <p:cNvSpPr>
            <a:spLocks noGrp="1"/>
          </p:cNvSpPr>
          <p:nvPr>
            <p:ph type="ftr" sz="quarter" idx="11"/>
          </p:nvPr>
        </p:nvSpPr>
        <p:spPr>
          <a:xfrm>
            <a:off x="457200" y="6480969"/>
            <a:ext cx="4260056" cy="301752"/>
          </a:xfrm>
        </p:spPr>
        <p:txBody>
          <a:bodyPr/>
          <a:lstStyle/>
          <a:p>
            <a:endParaRPr lang="fr-FR"/>
          </a:p>
        </p:txBody>
      </p:sp>
      <p:sp>
        <p:nvSpPr>
          <p:cNvPr id="7" name="Espace réservé du numéro de diapositive 6"/>
          <p:cNvSpPr>
            <a:spLocks noGrp="1"/>
          </p:cNvSpPr>
          <p:nvPr>
            <p:ph type="sldNum" sz="quarter" idx="12"/>
          </p:nvPr>
        </p:nvSpPr>
        <p:spPr>
          <a:xfrm>
            <a:off x="7589520" y="6480969"/>
            <a:ext cx="502920" cy="301752"/>
          </a:xfrm>
        </p:spPr>
        <p:txBody>
          <a:bodyPr/>
          <a:lstStyle/>
          <a:p>
            <a:fld id="{3ABCDB0E-0008-4FD2-9362-3BF58C84CAC9}"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a:xfrm>
            <a:off x="4791456" y="6480969"/>
            <a:ext cx="2130552" cy="301752"/>
          </a:xfrm>
        </p:spPr>
        <p:txBody>
          <a:bodyPr/>
          <a:lstStyle/>
          <a:p>
            <a:fld id="{DA0DC68E-0F0B-4D12-8139-7DE7B2829B31}" type="datetimeFigureOut">
              <a:rPr lang="fr-FR" smtClean="0"/>
              <a:t>23/04/2018</a:t>
            </a:fld>
            <a:endParaRPr lang="fr-FR"/>
          </a:p>
        </p:txBody>
      </p:sp>
      <p:sp>
        <p:nvSpPr>
          <p:cNvPr id="8" name="Espace réservé du pied de page 7"/>
          <p:cNvSpPr>
            <a:spLocks noGrp="1"/>
          </p:cNvSpPr>
          <p:nvPr>
            <p:ph type="ftr" sz="quarter" idx="11"/>
          </p:nvPr>
        </p:nvSpPr>
        <p:spPr>
          <a:xfrm>
            <a:off x="457200" y="6480969"/>
            <a:ext cx="4261104" cy="301752"/>
          </a:xfrm>
        </p:spPr>
        <p:txBody>
          <a:bodyPr/>
          <a:lstStyle/>
          <a:p>
            <a:endParaRPr lang="fr-FR"/>
          </a:p>
        </p:txBody>
      </p:sp>
      <p:sp>
        <p:nvSpPr>
          <p:cNvPr id="9" name="Espace réservé du numéro de diapositive 8"/>
          <p:cNvSpPr>
            <a:spLocks noGrp="1"/>
          </p:cNvSpPr>
          <p:nvPr>
            <p:ph type="sldNum" sz="quarter" idx="12"/>
          </p:nvPr>
        </p:nvSpPr>
        <p:spPr>
          <a:xfrm>
            <a:off x="7589520" y="6483096"/>
            <a:ext cx="502920" cy="301752"/>
          </a:xfrm>
        </p:spPr>
        <p:txBody>
          <a:bodyPr/>
          <a:lstStyle>
            <a:lvl1pPr algn="ctr">
              <a:defRPr/>
            </a:lvl1pPr>
          </a:lstStyle>
          <a:p>
            <a:fld id="{3ABCDB0E-0008-4FD2-9362-3BF58C84CAC9}"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0"/>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DA0DC68E-0F0B-4D12-8139-7DE7B2829B31}" type="datetimeFigureOut">
              <a:rPr lang="fr-FR" smtClean="0"/>
              <a:t>23/04/2018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ABCDB0E-0008-4FD2-9362-3BF58C84CAC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791456" y="6480969"/>
            <a:ext cx="2133600" cy="301752"/>
          </a:xfrm>
        </p:spPr>
        <p:txBody>
          <a:bodyPr/>
          <a:lstStyle/>
          <a:p>
            <a:fld id="{DA0DC68E-0F0B-4D12-8139-7DE7B2829B31}" type="datetimeFigureOut">
              <a:rPr lang="fr-FR" smtClean="0"/>
              <a:t>23/04/2018</a:t>
            </a:fld>
            <a:endParaRPr lang="fr-FR"/>
          </a:p>
        </p:txBody>
      </p:sp>
      <p:sp>
        <p:nvSpPr>
          <p:cNvPr id="3" name="Espace réservé du pied de page 2"/>
          <p:cNvSpPr>
            <a:spLocks noGrp="1"/>
          </p:cNvSpPr>
          <p:nvPr>
            <p:ph type="ftr" sz="quarter" idx="11"/>
          </p:nvPr>
        </p:nvSpPr>
        <p:spPr>
          <a:xfrm>
            <a:off x="457200" y="6481890"/>
            <a:ext cx="4260056" cy="300831"/>
          </a:xfrm>
        </p:spPr>
        <p:txBody>
          <a:bodyPr/>
          <a:lstStyle/>
          <a:p>
            <a:endParaRPr lang="fr-FR"/>
          </a:p>
        </p:txBody>
      </p:sp>
      <p:sp>
        <p:nvSpPr>
          <p:cNvPr id="4" name="Espace réservé du numéro de diapositive 3"/>
          <p:cNvSpPr>
            <a:spLocks noGrp="1"/>
          </p:cNvSpPr>
          <p:nvPr>
            <p:ph type="sldNum" sz="quarter" idx="12"/>
          </p:nvPr>
        </p:nvSpPr>
        <p:spPr>
          <a:xfrm>
            <a:off x="7589520" y="6480969"/>
            <a:ext cx="502920" cy="301752"/>
          </a:xfrm>
        </p:spPr>
        <p:txBody>
          <a:bodyPr/>
          <a:lstStyle/>
          <a:p>
            <a:fld id="{3ABCDB0E-0008-4FD2-9362-3BF58C84CAC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278976" y="6556248"/>
            <a:ext cx="2133600" cy="301752"/>
          </a:xfrm>
        </p:spPr>
        <p:txBody>
          <a:bodyPr/>
          <a:lstStyle>
            <a:lvl1pPr>
              <a:defRPr sz="900"/>
            </a:lvl1pPr>
          </a:lstStyle>
          <a:p>
            <a:fld id="{DA0DC68E-0F0B-4D12-8139-7DE7B2829B31}" type="datetimeFigureOut">
              <a:rPr lang="fr-FR" smtClean="0"/>
              <a:t>23/04/2018</a:t>
            </a:fld>
            <a:endParaRPr lang="fr-FR"/>
          </a:p>
        </p:txBody>
      </p:sp>
      <p:sp>
        <p:nvSpPr>
          <p:cNvPr id="6" name="Espace réservé du pied de page 5"/>
          <p:cNvSpPr>
            <a:spLocks noGrp="1"/>
          </p:cNvSpPr>
          <p:nvPr>
            <p:ph type="ftr" sz="quarter" idx="11"/>
          </p:nvPr>
        </p:nvSpPr>
        <p:spPr>
          <a:xfrm>
            <a:off x="1135856" y="6556248"/>
            <a:ext cx="5143120"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410576" y="6556248"/>
            <a:ext cx="502920" cy="301752"/>
          </a:xfrm>
        </p:spPr>
        <p:txBody>
          <a:bodyPr/>
          <a:lstStyle>
            <a:lvl1pPr>
              <a:defRPr sz="900"/>
            </a:lvl1pPr>
          </a:lstStyle>
          <a:p>
            <a:fld id="{3ABCDB0E-0008-4FD2-9362-3BF58C84CAC9}"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6108192" y="6556248"/>
            <a:ext cx="2103120" cy="301752"/>
          </a:xfrm>
        </p:spPr>
        <p:txBody>
          <a:bodyPr/>
          <a:lstStyle>
            <a:lvl1pPr>
              <a:defRPr sz="900"/>
            </a:lvl1pPr>
          </a:lstStyle>
          <a:p>
            <a:fld id="{DA0DC68E-0F0B-4D12-8139-7DE7B2829B31}" type="datetimeFigureOut">
              <a:rPr lang="fr-FR" smtClean="0"/>
              <a:t>23/04/2018</a:t>
            </a:fld>
            <a:endParaRPr lang="fr-FR"/>
          </a:p>
        </p:txBody>
      </p:sp>
      <p:sp>
        <p:nvSpPr>
          <p:cNvPr id="6" name="Espace réservé du pied de page 5"/>
          <p:cNvSpPr>
            <a:spLocks noGrp="1"/>
          </p:cNvSpPr>
          <p:nvPr>
            <p:ph type="ftr" sz="quarter" idx="11"/>
          </p:nvPr>
        </p:nvSpPr>
        <p:spPr>
          <a:xfrm>
            <a:off x="1170432" y="6557169"/>
            <a:ext cx="4948072" cy="301752"/>
          </a:xfrm>
        </p:spPr>
        <p:txBody>
          <a:bodyPr/>
          <a:lstStyle>
            <a:lvl1pPr>
              <a:defRPr sz="900"/>
            </a:lvl1pPr>
          </a:lstStyle>
          <a:p>
            <a:endParaRPr lang="fr-FR"/>
          </a:p>
        </p:txBody>
      </p:sp>
      <p:sp>
        <p:nvSpPr>
          <p:cNvPr id="7" name="Espace réservé du numéro de diapositive 6"/>
          <p:cNvSpPr>
            <a:spLocks noGrp="1"/>
          </p:cNvSpPr>
          <p:nvPr>
            <p:ph type="sldNum" sz="quarter" idx="12"/>
          </p:nvPr>
        </p:nvSpPr>
        <p:spPr>
          <a:xfrm>
            <a:off x="8217192" y="6556248"/>
            <a:ext cx="365760" cy="301752"/>
          </a:xfrm>
        </p:spPr>
        <p:txBody>
          <a:bodyPr/>
          <a:lstStyle>
            <a:lvl1pPr algn="ctr">
              <a:defRPr sz="900"/>
            </a:lvl1pPr>
          </a:lstStyle>
          <a:p>
            <a:fld id="{3ABCDB0E-0008-4FD2-9362-3BF58C84CAC9}"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le rect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cteur droit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cteur droit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Espace réservé du titre 21"/>
          <p:cNvSpPr>
            <a:spLocks noGrp="1"/>
          </p:cNvSpPr>
          <p:nvPr>
            <p:ph type="title"/>
          </p:nvPr>
        </p:nvSpPr>
        <p:spPr>
          <a:xfrm>
            <a:off x="457200" y="267494"/>
            <a:ext cx="8229600" cy="1399032"/>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A0DC68E-0F0B-4D12-8139-7DE7B2829B31}" type="datetimeFigureOut">
              <a:rPr lang="fr-FR" smtClean="0"/>
              <a:t>23/04/2018</a:t>
            </a:fld>
            <a:endParaRPr lang="fr-FR"/>
          </a:p>
        </p:txBody>
      </p:sp>
      <p:sp>
        <p:nvSpPr>
          <p:cNvPr id="3" name="Espace réservé du pied de page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r-FR"/>
          </a:p>
        </p:txBody>
      </p:sp>
      <p:sp>
        <p:nvSpPr>
          <p:cNvPr id="23" name="Espace réservé du numéro de diapositive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ABCDB0E-0008-4FD2-9362-3BF58C84CAC9}"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142976" y="214290"/>
            <a:ext cx="6929454"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TN"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mj-cs"/>
              </a:rPr>
              <a:t>التأثير المغناطيسي على التيار الكهربائي</a:t>
            </a:r>
            <a:endParaRPr lang="fr-F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mj-cs"/>
            </a:endParaRPr>
          </a:p>
        </p:txBody>
      </p:sp>
      <p:sp>
        <p:nvSpPr>
          <p:cNvPr id="12" name="Rectangle 11"/>
          <p:cNvSpPr/>
          <p:nvPr/>
        </p:nvSpPr>
        <p:spPr>
          <a:xfrm>
            <a:off x="2786050" y="2214554"/>
            <a:ext cx="6092265" cy="584775"/>
          </a:xfrm>
          <a:prstGeom prst="rect">
            <a:avLst/>
          </a:prstGeom>
          <a:noFill/>
        </p:spPr>
        <p:txBody>
          <a:bodyPr wrap="square" lIns="91440" tIns="45720" rIns="91440" bIns="45720">
            <a:spAutoFit/>
          </a:bodyPr>
          <a:lstStyle/>
          <a:p>
            <a:pPr algn="ctr"/>
            <a:r>
              <a:rPr lang="ar-TN" sz="32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التأثير المغناطيسي على التيار الكهربائي</a:t>
            </a:r>
            <a:endParaRPr lang="fr-FR" sz="32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3" name="ZoneTexte 12"/>
          <p:cNvSpPr txBox="1"/>
          <p:nvPr/>
        </p:nvSpPr>
        <p:spPr>
          <a:xfrm>
            <a:off x="4714876" y="3357562"/>
            <a:ext cx="4143404" cy="31393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ar-T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يوجد </a:t>
            </a:r>
            <a:r>
              <a:rPr lang="ar-TN"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للمغانط</a:t>
            </a:r>
            <a:r>
              <a:rPr lang="ar-T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الطبيعية (الحجر المغناطيسي) مجالاً مغناطيسياً يؤثر فيه على مواد معينة، مثل الحديد (مواد مغناطيسية) بقوة مغناطيسية وتجذبها نحوها، كما يوجد أيضاً للشحنات الكهربائية مجالاً كهربائياً تؤثر فيه على الشحنات الكهربائية الأخرى بقوة كهربائية، وإذا تحركت الشحنات الكهربائية أنتجت تياراً كهربائياً.</a:t>
            </a:r>
            <a:br>
              <a:rPr lang="ar-T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ar-T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ar-T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fr-F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4" name="Image 13" descr="2016-01-09_18-13-07 (2).png"/>
          <p:cNvPicPr>
            <a:picLocks noChangeAspect="1"/>
          </p:cNvPicPr>
          <p:nvPr/>
        </p:nvPicPr>
        <p:blipFill>
          <a:blip r:embed="rId2"/>
          <a:stretch>
            <a:fillRect/>
          </a:stretch>
        </p:blipFill>
        <p:spPr>
          <a:xfrm>
            <a:off x="571472" y="3286124"/>
            <a:ext cx="4143404" cy="3143272"/>
          </a:xfrm>
          <a:prstGeom prst="rect">
            <a:avLst/>
          </a:prstGeom>
          <a:ln>
            <a:noFill/>
          </a:ln>
          <a:effectLst>
            <a:softEdge rad="112500"/>
          </a:effectLst>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nodeType="clickEffect">
                                  <p:stCondLst>
                                    <p:cond delay="0"/>
                                  </p:stCondLst>
                                  <p:childTnLst>
                                    <p:set>
                                      <p:cBhvr>
                                        <p:cTn id="6" dur="1000">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box(in)">
                                      <p:cBhvr>
                                        <p:cTn id="11" dur="500"/>
                                        <p:tgtEl>
                                          <p:spTgt spid="1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xit" presetSubtype="16" fill="hold" nodeType="clickEffect">
                                  <p:stCondLst>
                                    <p:cond delay="0"/>
                                  </p:stCondLst>
                                  <p:childTnLst>
                                    <p:animEffect transition="out" filter="diamond(in)">
                                      <p:cBhvr>
                                        <p:cTn id="15" dur="2000"/>
                                        <p:tgtEl>
                                          <p:spTgt spid="13">
                                            <p:txEl>
                                              <p:pRg st="0" end="0"/>
                                            </p:txEl>
                                          </p:spTgt>
                                        </p:tgtEl>
                                      </p:cBhvr>
                                    </p:animEffect>
                                    <p:set>
                                      <p:cBhvr>
                                        <p:cTn id="16" dur="1" fill="hold">
                                          <p:stCondLst>
                                            <p:cond delay="1999"/>
                                          </p:stCondLst>
                                        </p:cTn>
                                        <p:tgtEl>
                                          <p:spTgt spid="13">
                                            <p:txEl>
                                              <p:pRg st="0" end="0"/>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diamond(in)">
                                      <p:cBhvr>
                                        <p:cTn id="21"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143372" y="571480"/>
            <a:ext cx="4786346" cy="2308324"/>
          </a:xfrm>
          <a:prstGeom prst="rect">
            <a:avLst/>
          </a:prstGeom>
          <a:noFill/>
        </p:spPr>
        <p:txBody>
          <a:bodyPr wrap="square" rtlCol="0">
            <a:spAutoFit/>
          </a:bodyPr>
          <a:lstStyle/>
          <a:p>
            <a:pPr algn="ctr"/>
            <a:r>
              <a:rPr lang="ar-TN" dirty="0">
                <a:ln w="18415" cmpd="sng">
                  <a:solidFill>
                    <a:srgbClr val="FFFFFF"/>
                  </a:solidFill>
                  <a:prstDash val="solid"/>
                </a:ln>
                <a:solidFill>
                  <a:srgbClr val="FFFFFF"/>
                </a:solidFill>
                <a:effectLst>
                  <a:outerShdw blurRad="63500" dir="3600000" algn="tl" rotWithShape="0">
                    <a:srgbClr val="000000">
                      <a:alpha val="70000"/>
                    </a:srgbClr>
                  </a:outerShdw>
                </a:effectLst>
              </a:rPr>
              <a:t>تمّ ملاحظة العلاقة بين الكهرباء والمغناطيسية عام 1820م، وذلك بعد أن اكتشف العالم </a:t>
            </a:r>
            <a:r>
              <a:rPr lang="ar-TN" dirty="0" err="1">
                <a:ln w="18415" cmpd="sng">
                  <a:solidFill>
                    <a:srgbClr val="FFFFFF"/>
                  </a:solidFill>
                  <a:prstDash val="solid"/>
                </a:ln>
                <a:solidFill>
                  <a:srgbClr val="FFFFFF"/>
                </a:solidFill>
                <a:effectLst>
                  <a:outerShdw blurRad="63500" dir="3600000" algn="tl" rotWithShape="0">
                    <a:srgbClr val="000000">
                      <a:alpha val="70000"/>
                    </a:srgbClr>
                  </a:outerShdw>
                </a:effectLst>
              </a:rPr>
              <a:t>الدنماركي</a:t>
            </a:r>
            <a:r>
              <a:rPr lang="ar-TN" dirty="0">
                <a:ln w="18415" cmpd="sng">
                  <a:solidFill>
                    <a:srgbClr val="FFFFFF"/>
                  </a:solidFill>
                  <a:prstDash val="solid"/>
                </a:ln>
                <a:solidFill>
                  <a:srgbClr val="FFFFFF"/>
                </a:solidFill>
                <a:effectLst>
                  <a:outerShdw blurRad="63500" dir="3600000" algn="tl" rotWithShape="0">
                    <a:srgbClr val="000000">
                      <a:alpha val="70000"/>
                    </a:srgbClr>
                  </a:outerShdw>
                </a:effectLst>
              </a:rPr>
              <a:t> هانز </a:t>
            </a:r>
            <a:r>
              <a:rPr lang="ar-TN" dirty="0" err="1">
                <a:ln w="18415" cmpd="sng">
                  <a:solidFill>
                    <a:srgbClr val="FFFFFF"/>
                  </a:solidFill>
                  <a:prstDash val="solid"/>
                </a:ln>
                <a:solidFill>
                  <a:srgbClr val="FFFFFF"/>
                </a:solidFill>
                <a:effectLst>
                  <a:outerShdw blurRad="63500" dir="3600000" algn="tl" rotWithShape="0">
                    <a:srgbClr val="000000">
                      <a:alpha val="70000"/>
                    </a:srgbClr>
                  </a:outerShdw>
                </a:effectLst>
              </a:rPr>
              <a:t>أورستد</a:t>
            </a:r>
            <a:r>
              <a:rPr lang="ar-TN" dirty="0">
                <a:ln w="18415" cmpd="sng">
                  <a:solidFill>
                    <a:srgbClr val="FFFFFF"/>
                  </a:solidFill>
                  <a:prstDash val="solid"/>
                </a:ln>
                <a:solidFill>
                  <a:srgbClr val="FFFFFF"/>
                </a:solidFill>
                <a:effectLst>
                  <a:outerShdw blurRad="63500" dir="3600000" algn="tl" rotWithShape="0">
                    <a:srgbClr val="000000">
                      <a:alpha val="70000"/>
                    </a:srgbClr>
                  </a:outerShdw>
                </a:effectLst>
              </a:rPr>
              <a:t> أثناء تجربة مهمة أنّ الإبرة المغناطيسية تنحرف إذا ما اقتربت من سلك يمر </a:t>
            </a:r>
            <a:r>
              <a:rPr lang="ar-TN" dirty="0" err="1">
                <a:ln w="18415" cmpd="sng">
                  <a:solidFill>
                    <a:srgbClr val="FFFFFF"/>
                  </a:solidFill>
                  <a:prstDash val="solid"/>
                </a:ln>
                <a:solidFill>
                  <a:srgbClr val="FFFFFF"/>
                </a:solidFill>
                <a:effectLst>
                  <a:outerShdw blurRad="63500" dir="3600000" algn="tl" rotWithShape="0">
                    <a:srgbClr val="000000">
                      <a:alpha val="70000"/>
                    </a:srgbClr>
                  </a:outerShdw>
                </a:effectLst>
              </a:rPr>
              <a:t>به</a:t>
            </a:r>
            <a:r>
              <a:rPr lang="ar-TN" dirty="0">
                <a:ln w="18415" cmpd="sng">
                  <a:solidFill>
                    <a:srgbClr val="FFFFFF"/>
                  </a:solidFill>
                  <a:prstDash val="solid"/>
                </a:ln>
                <a:solidFill>
                  <a:srgbClr val="FFFFFF"/>
                </a:solidFill>
                <a:effectLst>
                  <a:outerShdw blurRad="63500" dir="3600000" algn="tl" rotWithShape="0">
                    <a:srgbClr val="000000">
                      <a:alpha val="70000"/>
                    </a:srgbClr>
                  </a:outerShdw>
                </a:effectLst>
              </a:rPr>
              <a:t> تيار كهربائي، وبعد هذا الاكتشاف استنتج أنّ المجالات المغناطيسية تحدث نتيجة تيارات صغيرة سببها حركة داخل </a:t>
            </a:r>
            <a:r>
              <a:rPr lang="ar-TN" dirty="0" err="1">
                <a:ln w="18415" cmpd="sng">
                  <a:solidFill>
                    <a:srgbClr val="FFFFFF"/>
                  </a:solidFill>
                  <a:prstDash val="solid"/>
                </a:ln>
                <a:solidFill>
                  <a:srgbClr val="FFFFFF"/>
                </a:solidFill>
                <a:effectLst>
                  <a:outerShdw blurRad="63500" dir="3600000" algn="tl" rotWithShape="0">
                    <a:srgbClr val="000000">
                      <a:alpha val="70000"/>
                    </a:srgbClr>
                  </a:outerShdw>
                </a:effectLst>
              </a:rPr>
              <a:t>ذرات</a:t>
            </a:r>
            <a:r>
              <a:rPr lang="ar-TN" dirty="0">
                <a:ln w="18415" cmpd="sng">
                  <a:solidFill>
                    <a:srgbClr val="FFFFFF"/>
                  </a:solidFill>
                  <a:prstDash val="solid"/>
                </a:ln>
                <a:solidFill>
                  <a:srgbClr val="FFFFFF"/>
                </a:solidFill>
                <a:effectLst>
                  <a:outerShdw blurRad="63500" dir="3600000" algn="tl" rotWithShape="0">
                    <a:srgbClr val="000000">
                      <a:alpha val="70000"/>
                    </a:srgbClr>
                  </a:outerShdw>
                </a:effectLst>
              </a:rPr>
              <a:t> المادة.</a:t>
            </a:r>
            <a:r>
              <a:rPr lang="ar-T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ar-T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fr-F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6" name="Image 5" descr="2016-01-09_18-13-07.png"/>
          <p:cNvPicPr>
            <a:picLocks noChangeAspect="1"/>
          </p:cNvPicPr>
          <p:nvPr/>
        </p:nvPicPr>
        <p:blipFill>
          <a:blip r:embed="rId2"/>
          <a:stretch>
            <a:fillRect/>
          </a:stretch>
        </p:blipFill>
        <p:spPr>
          <a:xfrm>
            <a:off x="1785918" y="3143248"/>
            <a:ext cx="5091124" cy="3459714"/>
          </a:xfrm>
          <a:prstGeom prst="rect">
            <a:avLst/>
          </a:prstGeom>
          <a:ln>
            <a:noFill/>
          </a:ln>
          <a:effectLst>
            <a:softEdge rad="112500"/>
          </a:effec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xit" presetSubtype="12" fill="hold" nodeType="clickEffect">
                                  <p:stCondLst>
                                    <p:cond delay="0"/>
                                  </p:stCondLst>
                                  <p:childTnLst>
                                    <p:animEffect transition="out" filter="strips(downLeft)">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57488" y="0"/>
            <a:ext cx="2714644" cy="923330"/>
          </a:xfrm>
          <a:prstGeom prst="rect">
            <a:avLst/>
          </a:prstGeom>
          <a:noFill/>
        </p:spPr>
        <p:txBody>
          <a:bodyPr wrap="square" rtlCol="0">
            <a:spAutoFit/>
          </a:bodyPr>
          <a:lstStyle/>
          <a:p>
            <a:r>
              <a:rPr lang="ar-TN" dirty="0" smtClean="0"/>
              <a:t/>
            </a:r>
            <a:br>
              <a:rPr lang="ar-TN" dirty="0" smtClean="0"/>
            </a:br>
            <a:r>
              <a:rPr lang="ar-TN" dirty="0" smtClean="0"/>
              <a:t/>
            </a:r>
            <a:br>
              <a:rPr lang="ar-TN" dirty="0" smtClean="0"/>
            </a:br>
            <a:endParaRPr lang="fr-FR" dirty="0"/>
          </a:p>
        </p:txBody>
      </p:sp>
      <p:sp>
        <p:nvSpPr>
          <p:cNvPr id="5" name="Rectangle 4"/>
          <p:cNvSpPr/>
          <p:nvPr/>
        </p:nvSpPr>
        <p:spPr>
          <a:xfrm>
            <a:off x="2710605" y="571480"/>
            <a:ext cx="6433395" cy="95410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TN"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التأثير المغناطيسي على التيار </a:t>
            </a:r>
            <a:r>
              <a:rPr lang="ar-TN"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الكهربائي</a:t>
            </a:r>
            <a:r>
              <a:rPr lang="fr-FR"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
            </a:r>
            <a:endParaRPr lang="fr-FR"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ZoneTexte 5"/>
          <p:cNvSpPr txBox="1"/>
          <p:nvPr/>
        </p:nvSpPr>
        <p:spPr>
          <a:xfrm>
            <a:off x="3071802" y="1785926"/>
            <a:ext cx="5857916" cy="4801314"/>
          </a:xfrm>
          <a:prstGeom prst="rect">
            <a:avLst/>
          </a:prstGeom>
          <a:noFill/>
        </p:spPr>
        <p:txBody>
          <a:bodyPr wrap="square" rtlCol="0">
            <a:spAutoFit/>
          </a:bodyPr>
          <a:lstStyle/>
          <a:p>
            <a:pPr algn="r"/>
            <a:r>
              <a:rPr lang="ar-TN" dirty="0">
                <a:ln w="18415" cmpd="sng">
                  <a:solidFill>
                    <a:srgbClr val="FFFFFF"/>
                  </a:solidFill>
                  <a:prstDash val="solid"/>
                </a:ln>
                <a:solidFill>
                  <a:srgbClr val="FFFFFF"/>
                </a:solidFill>
                <a:effectLst>
                  <a:outerShdw blurRad="63500" dir="3600000" algn="tl" rotWithShape="0">
                    <a:srgbClr val="000000">
                      <a:alpha val="70000"/>
                    </a:srgbClr>
                  </a:outerShdw>
                </a:effectLst>
              </a:rPr>
              <a:t>أينما يوجد تيار كهربائي (عبارة عن شحنات كهربائية متحركة) يوجد المجال المغناطيسي، وأيضاً المجال المغناطيسي ينشأ بفعل شحنات كهربائية متحركة أو بفعل مجال كهربائي متناوب (</a:t>
            </a:r>
            <a:r>
              <a:rPr lang="ar-TN" dirty="0" err="1">
                <a:ln w="18415" cmpd="sng">
                  <a:solidFill>
                    <a:srgbClr val="FFFFFF"/>
                  </a:solidFill>
                  <a:prstDash val="solid"/>
                </a:ln>
                <a:solidFill>
                  <a:srgbClr val="FFFFFF"/>
                </a:solidFill>
                <a:effectLst>
                  <a:outerShdw blurRad="63500" dir="3600000" algn="tl" rotWithShape="0">
                    <a:srgbClr val="000000">
                      <a:alpha val="70000"/>
                    </a:srgbClr>
                  </a:outerShdw>
                </a:effectLst>
              </a:rPr>
              <a:t>التيارالكهربائي</a:t>
            </a:r>
            <a:r>
              <a:rPr lang="ar-TN" dirty="0">
                <a:ln w="18415" cmpd="sng">
                  <a:solidFill>
                    <a:srgbClr val="FFFFFF"/>
                  </a:solidFill>
                  <a:prstDash val="solid"/>
                </a:ln>
                <a:solidFill>
                  <a:srgbClr val="FFFFFF"/>
                </a:solidFill>
                <a:effectLst>
                  <a:outerShdw blurRad="63500" dir="3600000" algn="tl" rotWithShape="0">
                    <a:srgbClr val="000000">
                      <a:alpha val="70000"/>
                    </a:srgbClr>
                  </a:outerShdw>
                </a:effectLst>
              </a:rPr>
              <a:t> المتغيّر مع الزمن) ويؤثّر فقط على شحنات كهربائية متحركة، ويمتاز المجال المغناطيسي بوجود خطوط وهمية حوله تسمّى بخطوط المجال المغناطيسي، يدل اتجاه الخط منها عند أي نقطة على اتجاه المجال المغناطيسي، وهو المسار الذي يتخذه قطب شمالي مفرد افتراضي حرّ الحركة في المجال المغناطيسي؛ حيث إنّ الأقطاب المغناطيسية تظهر دائماً بشكل أزواج فلا وجود لقطب مغناطيسي مفرد، بينما الأقطاب المغناطيسية المختلفة يحدث بينها تجاذب (قطب شمالي - جنوبي) والمتشابهة تتنافر (شمالي-</a:t>
            </a:r>
            <a:r>
              <a:rPr lang="ar-TN" dirty="0" err="1">
                <a:ln w="18415" cmpd="sng">
                  <a:solidFill>
                    <a:srgbClr val="FFFFFF"/>
                  </a:solidFill>
                  <a:prstDash val="solid"/>
                </a:ln>
                <a:solidFill>
                  <a:srgbClr val="FFFFFF"/>
                </a:solidFill>
                <a:effectLst>
                  <a:outerShdw blurRad="63500" dir="3600000" algn="tl" rotWithShape="0">
                    <a:srgbClr val="000000">
                      <a:alpha val="70000"/>
                    </a:srgbClr>
                  </a:outerShdw>
                </a:effectLst>
              </a:rPr>
              <a:t>شمالي</a:t>
            </a:r>
            <a:r>
              <a:rPr lang="ar-TN" dirty="0">
                <a:ln w="18415" cmpd="sng">
                  <a:solidFill>
                    <a:srgbClr val="FFFFFF"/>
                  </a:solidFill>
                  <a:prstDash val="solid"/>
                </a:ln>
                <a:solidFill>
                  <a:srgbClr val="FFFFFF"/>
                </a:solidFill>
                <a:effectLst>
                  <a:outerShdw blurRad="63500" dir="3600000" algn="tl" rotWithShape="0">
                    <a:srgbClr val="000000">
                      <a:alpha val="70000"/>
                    </a:srgbClr>
                  </a:outerShdw>
                </a:effectLst>
              </a:rPr>
              <a:t>)، وكذلك الأمر بالنسبة للشحنات الكهربائية؛ فالمختلفة تتجاذب (شحنة موجبة-سالبة) والمتشابهة تتنافر (شحنة موجبة-</a:t>
            </a:r>
            <a:r>
              <a:rPr lang="ar-TN" dirty="0" err="1">
                <a:ln w="18415" cmpd="sng">
                  <a:solidFill>
                    <a:srgbClr val="FFFFFF"/>
                  </a:solidFill>
                  <a:prstDash val="solid"/>
                </a:ln>
                <a:solidFill>
                  <a:srgbClr val="FFFFFF"/>
                </a:solidFill>
                <a:effectLst>
                  <a:outerShdw blurRad="63500" dir="3600000" algn="tl" rotWithShape="0">
                    <a:srgbClr val="000000">
                      <a:alpha val="70000"/>
                    </a:srgbClr>
                  </a:outerShdw>
                </a:effectLst>
              </a:rPr>
              <a:t>موجبة</a:t>
            </a:r>
            <a:r>
              <a:rPr lang="ar-TN" dirty="0">
                <a:ln w="18415" cmpd="sng">
                  <a:solidFill>
                    <a:srgbClr val="FFFFFF"/>
                  </a:solidFill>
                  <a:prstDash val="solid"/>
                </a:ln>
                <a:solidFill>
                  <a:srgbClr val="FFFFFF"/>
                </a:solidFill>
                <a:effectLst>
                  <a:outerShdw blurRad="63500" dir="3600000" algn="tl" rotWithShape="0">
                    <a:srgbClr val="000000">
                      <a:alpha val="70000"/>
                    </a:srgbClr>
                  </a:outerShdw>
                </a:effectLst>
              </a:rPr>
              <a:t>). قانون</a:t>
            </a:r>
            <a:r>
              <a:rPr lang="ar-T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ar-T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ar-T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ar-T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fr-F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Image 7" descr="تأثيرات التيار الكهربائي (التأثير الحراري - التأثير الكيميائي -  التأثير المغناطيسي)2.jpg"/>
          <p:cNvPicPr>
            <a:picLocks noChangeAspect="1"/>
          </p:cNvPicPr>
          <p:nvPr/>
        </p:nvPicPr>
        <p:blipFill>
          <a:blip r:embed="rId2"/>
          <a:stretch>
            <a:fillRect/>
          </a:stretch>
        </p:blipFill>
        <p:spPr>
          <a:xfrm>
            <a:off x="500034" y="285728"/>
            <a:ext cx="2571768" cy="2571768"/>
          </a:xfrm>
          <a:prstGeom prst="rect">
            <a:avLst/>
          </a:prstGeom>
          <a:ln>
            <a:noFill/>
          </a:ln>
          <a:effectLst>
            <a:softEdge rad="112500"/>
          </a:effectLst>
        </p:spPr>
      </p:pic>
      <p:pic>
        <p:nvPicPr>
          <p:cNvPr id="9" name="Image 8" descr="تأثيرات التيار الكهربائي (التأثير الحراري - التأثير الكيميائي -  التأثير المغناطيسي)7.png"/>
          <p:cNvPicPr>
            <a:picLocks noChangeAspect="1"/>
          </p:cNvPicPr>
          <p:nvPr/>
        </p:nvPicPr>
        <p:blipFill>
          <a:blip r:embed="rId3"/>
          <a:stretch>
            <a:fillRect/>
          </a:stretch>
        </p:blipFill>
        <p:spPr>
          <a:xfrm>
            <a:off x="552876" y="4714884"/>
            <a:ext cx="2047427" cy="1714512"/>
          </a:xfrm>
          <a:prstGeom prst="rect">
            <a:avLst/>
          </a:prstGeom>
          <a:ln>
            <a:noFill/>
          </a:ln>
          <a:effectLst>
            <a:softEdge rad="112500"/>
          </a:effectLst>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nodeType="clickEffect">
                                  <p:stCondLst>
                                    <p:cond delay="0"/>
                                  </p:stCondLst>
                                  <p:childTnLst>
                                    <p:animClr clrSpc="hsl">
                                      <p:cBhvr override="childStyle">
                                        <p:cTn id="6" dur="500" fill="hold"/>
                                        <p:tgtEl>
                                          <p:spTgt spid="5">
                                            <p:txEl>
                                              <p:pRg st="0" end="0"/>
                                            </p:txEl>
                                          </p:spTgt>
                                        </p:tgtEl>
                                        <p:attrNameLst>
                                          <p:attrName>style.color</p:attrName>
                                        </p:attrNameLst>
                                      </p:cBhvr>
                                      <p:by>
                                        <p:hsl h="7200000" s="0" l="0"/>
                                      </p:by>
                                    </p:animClr>
                                    <p:animClr clrSpc="hsl">
                                      <p:cBhvr>
                                        <p:cTn id="7" dur="500" fill="hold"/>
                                        <p:tgtEl>
                                          <p:spTgt spid="5">
                                            <p:txEl>
                                              <p:pRg st="0" end="0"/>
                                            </p:txEl>
                                          </p:spTgt>
                                        </p:tgtEl>
                                        <p:attrNameLst>
                                          <p:attrName>fillcolor</p:attrName>
                                        </p:attrNameLst>
                                      </p:cBhvr>
                                      <p:by>
                                        <p:hsl h="7200000" s="0" l="0"/>
                                      </p:by>
                                    </p:animClr>
                                    <p:animClr clrSpc="hsl">
                                      <p:cBhvr>
                                        <p:cTn id="8" dur="500" fill="hold"/>
                                        <p:tgtEl>
                                          <p:spTgt spid="5">
                                            <p:txEl>
                                              <p:pRg st="0" end="0"/>
                                            </p:txEl>
                                          </p:spTgt>
                                        </p:tgtEl>
                                        <p:attrNameLst>
                                          <p:attrName>stroke.color</p:attrName>
                                        </p:attrNameLst>
                                      </p:cBhvr>
                                      <p:by>
                                        <p:hsl h="7200000" s="0" l="0"/>
                                      </p:by>
                                    </p:animClr>
                                    <p:set>
                                      <p:cBhvr>
                                        <p:cTn id="9" dur="500" fill="hold"/>
                                        <p:tgtEl>
                                          <p:spTgt spid="5">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5" presetClass="exit" presetSubtype="0" fill="hold" nodeType="clickEffect">
                                  <p:stCondLst>
                                    <p:cond delay="0"/>
                                  </p:stCondLst>
                                  <p:childTnLst>
                                    <p:anim calcmode="lin" valueType="num">
                                      <p:cBhvr>
                                        <p:cTn id="13" dur="1000"/>
                                        <p:tgtEl>
                                          <p:spTgt spid="6">
                                            <p:txEl>
                                              <p:pRg st="0" end="0"/>
                                            </p:txEl>
                                          </p:spTgt>
                                        </p:tgtEl>
                                        <p:attrNameLst>
                                          <p:attrName>ppt_w</p:attrName>
                                        </p:attrNameLst>
                                      </p:cBhvr>
                                      <p:tavLst>
                                        <p:tav tm="0">
                                          <p:val>
                                            <p:strVal val="ppt_w"/>
                                          </p:val>
                                        </p:tav>
                                        <p:tav tm="100000">
                                          <p:val>
                                            <p:fltVal val="0"/>
                                          </p:val>
                                        </p:tav>
                                      </p:tavLst>
                                    </p:anim>
                                    <p:anim calcmode="lin" valueType="num">
                                      <p:cBhvr>
                                        <p:cTn id="14" dur="1000"/>
                                        <p:tgtEl>
                                          <p:spTgt spid="6">
                                            <p:txEl>
                                              <p:pRg st="0" end="0"/>
                                            </p:txEl>
                                          </p:spTgt>
                                        </p:tgtEl>
                                        <p:attrNameLst>
                                          <p:attrName>ppt_h</p:attrName>
                                        </p:attrNameLst>
                                      </p:cBhvr>
                                      <p:tavLst>
                                        <p:tav tm="0">
                                          <p:val>
                                            <p:strVal val="ppt_h"/>
                                          </p:val>
                                        </p:tav>
                                        <p:tav tm="100000">
                                          <p:val>
                                            <p:fltVal val="0"/>
                                          </p:val>
                                        </p:tav>
                                      </p:tavLst>
                                    </p:anim>
                                    <p:anim calcmode="lin" valueType="num">
                                      <p:cBhvr>
                                        <p:cTn id="15" dur="1000"/>
                                        <p:tgtEl>
                                          <p:spTgt spid="6">
                                            <p:txEl>
                                              <p:pRg st="0" end="0"/>
                                            </p:txEl>
                                          </p:spTgt>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6" dur="1000"/>
                                        <p:tgtEl>
                                          <p:spTgt spid="6">
                                            <p:txEl>
                                              <p:pRg st="0" end="0"/>
                                            </p:txEl>
                                          </p:spTgt>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7" dur="1" fill="hold">
                                          <p:stCondLst>
                                            <p:cond delay="999"/>
                                          </p:stCondLst>
                                        </p:cTn>
                                        <p:tgtEl>
                                          <p:spTgt spid="6">
                                            <p:txEl>
                                              <p:pRg st="0" end="0"/>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1" presetClass="entr" presetSubtype="0" fill="hold" grpId="0" nodeType="clickEffect">
                                  <p:stCondLst>
                                    <p:cond delay="0"/>
                                  </p:stCondLst>
                                  <p:childTnLst>
                                    <p:set>
                                      <p:cBhvr>
                                        <p:cTn id="21" dur="1000">
                                          <p:stCondLst>
                                            <p:cond delay="0"/>
                                          </p:stCondLst>
                                        </p:cTn>
                                        <p:tgtEl>
                                          <p:spTgt spid="6">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6" presetClass="exit" presetSubtype="16" fill="hold" nodeType="clickEffect">
                                  <p:stCondLst>
                                    <p:cond delay="0"/>
                                  </p:stCondLst>
                                  <p:childTnLst>
                                    <p:animEffect transition="out" filter="circle(in)">
                                      <p:cBhvr>
                                        <p:cTn id="25" dur="2000"/>
                                        <p:tgtEl>
                                          <p:spTgt spid="8"/>
                                        </p:tgtEl>
                                      </p:cBhvr>
                                    </p:animEffect>
                                    <p:set>
                                      <p:cBhvr>
                                        <p:cTn id="26" dur="1" fill="hold">
                                          <p:stCondLst>
                                            <p:cond delay="1999"/>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6" presetClass="emph" presetSubtype="0" fill="hold" nodeType="clickEffect">
                                  <p:stCondLst>
                                    <p:cond delay="0"/>
                                  </p:stCondLst>
                                  <p:childTnLst>
                                    <p:animScale>
                                      <p:cBhvr>
                                        <p:cTn id="30" dur="2000" fill="hold"/>
                                        <p:tgtEl>
                                          <p:spTgt spid="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14810" y="857232"/>
            <a:ext cx="456407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TN"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قانون </a:t>
            </a:r>
            <a:r>
              <a:rPr lang="ar-TN" sz="5400" b="1" cap="none"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أورستد</a:t>
            </a:r>
            <a:endParaRPr lang="fr-F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ZoneTexte 5"/>
          <p:cNvSpPr txBox="1"/>
          <p:nvPr/>
        </p:nvSpPr>
        <p:spPr>
          <a:xfrm>
            <a:off x="3857620" y="2214554"/>
            <a:ext cx="5429288" cy="4247317"/>
          </a:xfrm>
          <a:prstGeom prst="rect">
            <a:avLst/>
          </a:prstGeom>
          <a:noFill/>
        </p:spPr>
        <p:txBody>
          <a:bodyPr wrap="square" rtlCol="0">
            <a:spAutoFit/>
          </a:bodyPr>
          <a:lstStyle/>
          <a:p>
            <a:pPr algn="r"/>
            <a:r>
              <a:rPr lang="ar-T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إنّ التيارات الكهربائية تولد حولها حقولاً مغناطيسية حسب قانون العالم </a:t>
            </a:r>
            <a:r>
              <a:rPr lang="ar-TN"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أورستد</a:t>
            </a:r>
            <a:r>
              <a:rPr lang="ar-T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حيث إنّ مرور تيار كهربائي في سلك يولد في المجال المحيط بهذا السلك مجالاً مغناطيسياً، كذلك أيضاً فإنّ المجالات المغناطيسية تولد تيارات كهربائية كما في ظاهرة الحث الكهرومغناطيسي والتي اكتشفها العالم </a:t>
            </a:r>
            <a:r>
              <a:rPr lang="ar-TN"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فاراداي</a:t>
            </a:r>
            <a:r>
              <a:rPr lang="ar-T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مصادفةً عام 1831م، فعند تحريك </a:t>
            </a:r>
            <a:r>
              <a:rPr lang="ar-TN"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معناطيس</a:t>
            </a:r>
            <a:r>
              <a:rPr lang="ar-T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يتغير التدفق المغناطيسي وهو العدد الكلي لخطوط المجال المغناطيسي التي تخترق مساحة معينة ويقاس بوحدة </a:t>
            </a:r>
            <a:r>
              <a:rPr lang="ar-TN"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الويبر</a:t>
            </a:r>
            <a:r>
              <a:rPr lang="ar-T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ممّا يؤدّي إلى تولد تيار حثي والذي يعرف بأنه تيار متولد بفعل حركة موصل في مجال مغناطيسي، ويمكن أيضاً أن يتولد التيار </a:t>
            </a:r>
            <a:r>
              <a:rPr lang="ar-TN"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rPr>
              <a:t>الحثي</a:t>
            </a:r>
            <a:r>
              <a:rPr lang="ar-T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من خلال تحريك ملف كهربائي حول مغناطيس أو من خلال تحريك مغناطيس داخل ملف.</a:t>
            </a:r>
            <a:br>
              <a:rPr lang="ar-T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ar-T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ar-TN"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endParaRPr lang="fr-F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ZoneTexte 9"/>
          <p:cNvSpPr txBox="1"/>
          <p:nvPr/>
        </p:nvSpPr>
        <p:spPr>
          <a:xfrm>
            <a:off x="1214414" y="1785926"/>
            <a:ext cx="1714512" cy="369332"/>
          </a:xfrm>
          <a:prstGeom prst="rect">
            <a:avLst/>
          </a:prstGeom>
          <a:noFill/>
        </p:spPr>
        <p:txBody>
          <a:bodyPr wrap="square" rtlCol="0">
            <a:spAutoFit/>
          </a:bodyPr>
          <a:lstStyle/>
          <a:p>
            <a:endParaRPr lang="fr-FR" dirty="0"/>
          </a:p>
        </p:txBody>
      </p:sp>
      <p:sp>
        <p:nvSpPr>
          <p:cNvPr id="17410" name="AutoShape 2" descr="RÃ©sultat de recherche d'images pour &quot;â«Ø§ÙØªØ£Ø«ÙØ± Ø§ÙÙØºÙØ§Ø·ÙØ³Ù ÙÙØªÙØ§Ø± Ø§ÙÙÙØ±Ø¨Ø§Ø¦Ù Ø§ÙÙÙØ³ÙØ¹Ø© Ø§ÙÙØ¯Ø±Ø³ÙØ©â¬â&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7412" name="AutoShape 4" descr="RÃ©sultat de recherche d'images pour &quot;â«Ø§ÙØªØ£Ø«ÙØ± Ø§ÙÙØºÙØ§Ø·ÙØ³Ù ÙÙØªÙØ§Ø± Ø§ÙÙÙØ±Ø¨Ø§Ø¦Ù Ø§ÙÙÙØ³ÙØ¹Ø© Ø§ÙÙØ¯Ø±Ø³ÙØ©â¬â&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7413" name="Picture 5" descr="C:\Users\Moi\Desktop\Nouveau dossier (2)\تأثيرات التيار الكهربائي (التأثير الحراري - التأثير الكيميائي -  التأثير المغناطيسي).png"/>
          <p:cNvPicPr>
            <a:picLocks noChangeAspect="1" noChangeArrowheads="1"/>
          </p:cNvPicPr>
          <p:nvPr/>
        </p:nvPicPr>
        <p:blipFill>
          <a:blip r:embed="rId2"/>
          <a:srcRect/>
          <a:stretch>
            <a:fillRect/>
          </a:stretch>
        </p:blipFill>
        <p:spPr bwMode="auto">
          <a:xfrm>
            <a:off x="714348" y="1714488"/>
            <a:ext cx="3051901" cy="3429024"/>
          </a:xfrm>
          <a:prstGeom prst="rect">
            <a:avLst/>
          </a:prstGeom>
          <a:ln>
            <a:noFill/>
          </a:ln>
          <a:effectLst>
            <a:softEdge rad="112500"/>
          </a:effectLst>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box(in)">
                                      <p:cBhvr>
                                        <p:cTn id="13" dur="500"/>
                                        <p:tgtEl>
                                          <p:spTgt spid="6">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xit" presetSubtype="16" fill="hold" nodeType="clickEffect">
                                  <p:stCondLst>
                                    <p:cond delay="0"/>
                                  </p:stCondLst>
                                  <p:childTnLst>
                                    <p:animEffect transition="out" filter="diamond(in)">
                                      <p:cBhvr>
                                        <p:cTn id="17" dur="2000"/>
                                        <p:tgtEl>
                                          <p:spTgt spid="17413"/>
                                        </p:tgtEl>
                                      </p:cBhvr>
                                    </p:animEffect>
                                    <p:set>
                                      <p:cBhvr>
                                        <p:cTn id="18" dur="1" fill="hold">
                                          <p:stCondLst>
                                            <p:cond delay="1999"/>
                                          </p:stCondLst>
                                        </p:cTn>
                                        <p:tgtEl>
                                          <p:spTgt spid="174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Personnalisé 7">
      <a:dk1>
        <a:srgbClr val="969696"/>
      </a:dk1>
      <a:lt1>
        <a:srgbClr val="4D4D4D"/>
      </a:lt1>
      <a:dk2>
        <a:srgbClr val="969696"/>
      </a:dk2>
      <a:lt2>
        <a:srgbClr val="382201"/>
      </a:lt2>
      <a:accent1>
        <a:srgbClr val="94B6D2"/>
      </a:accent1>
      <a:accent2>
        <a:srgbClr val="C00000"/>
      </a:accent2>
      <a:accent3>
        <a:srgbClr val="7030A0"/>
      </a:accent3>
      <a:accent4>
        <a:srgbClr val="FF3300"/>
      </a:accent4>
      <a:accent5>
        <a:srgbClr val="FFFF00"/>
      </a:accent5>
      <a:accent6>
        <a:srgbClr val="48FE5E"/>
      </a:accent6>
      <a:hlink>
        <a:srgbClr val="F7B615"/>
      </a:hlink>
      <a:folHlink>
        <a:srgbClr val="704404"/>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41</TotalTime>
  <Words>357</Words>
  <Application>Microsoft Office PowerPoint</Application>
  <PresentationFormat>Affichage à l'écran (4:3)</PresentationFormat>
  <Paragraphs>9</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Verve</vt:lpstr>
      <vt:lpstr>Diapositive 1</vt:lpstr>
      <vt:lpstr>Diapositive 2</vt:lpstr>
      <vt:lpstr>Diapositive 3</vt:lpstr>
      <vt:lpstr>Diapositive 4</vt:lpstr>
      <vt:lpstr>Diapositive 5</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Moi</dc:creator>
  <cp:lastModifiedBy>Moi</cp:lastModifiedBy>
  <cp:revision>4</cp:revision>
  <dcterms:created xsi:type="dcterms:W3CDTF">2018-04-23T02:29:25Z</dcterms:created>
  <dcterms:modified xsi:type="dcterms:W3CDTF">2018-04-23T03:10:28Z</dcterms:modified>
</cp:coreProperties>
</file>